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70" r:id="rId4"/>
    <p:sldId id="267" r:id="rId5"/>
    <p:sldId id="269" r:id="rId6"/>
    <p:sldId id="268" r:id="rId7"/>
    <p:sldId id="266" r:id="rId8"/>
    <p:sldId id="265" r:id="rId9"/>
    <p:sldId id="275" r:id="rId10"/>
    <p:sldId id="264" r:id="rId11"/>
    <p:sldId id="271" r:id="rId12"/>
    <p:sldId id="272" r:id="rId13"/>
    <p:sldId id="273" r:id="rId14"/>
    <p:sldId id="274"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44" autoAdjust="0"/>
    <p:restoredTop sz="94660"/>
  </p:normalViewPr>
  <p:slideViewPr>
    <p:cSldViewPr snapToGrid="0">
      <p:cViewPr varScale="1">
        <p:scale>
          <a:sx n="86" d="100"/>
          <a:sy n="86" d="100"/>
        </p:scale>
        <p:origin x="83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2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4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E49C80A3-5EA0-4A7C-863A-EE3E3E78C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2517" y="378622"/>
            <a:ext cx="4761905" cy="4761905"/>
          </a:xfrm>
          <a:prstGeom prst="rect">
            <a:avLst/>
          </a:prstGeom>
          <a:effectLst>
            <a:outerShdw sx="106000" sy="106000" algn="ctr" rotWithShape="0">
              <a:schemeClr val="tx1">
                <a:alpha val="62000"/>
              </a:schemeClr>
            </a:outerShdw>
          </a:effectLst>
        </p:spPr>
      </p:pic>
      <p:sp>
        <p:nvSpPr>
          <p:cNvPr id="7" name="תיבת טקסט 6">
            <a:extLst>
              <a:ext uri="{FF2B5EF4-FFF2-40B4-BE49-F238E27FC236}">
                <a16:creationId xmlns:a16="http://schemas.microsoft.com/office/drawing/2014/main" id="{715CEFDE-A5FE-4588-A100-B843F04D463C}"/>
              </a:ext>
            </a:extLst>
          </p:cNvPr>
          <p:cNvSpPr txBox="1"/>
          <p:nvPr/>
        </p:nvSpPr>
        <p:spPr>
          <a:xfrm flipH="1">
            <a:off x="2590797" y="5692407"/>
            <a:ext cx="6825344" cy="461665"/>
          </a:xfrm>
          <a:prstGeom prst="rect">
            <a:avLst/>
          </a:prstGeom>
          <a:noFill/>
          <a:effectLst>
            <a:outerShdw blurRad="50800" dist="50800" dir="5400000" algn="ctr" rotWithShape="0">
              <a:schemeClr val="bg1">
                <a:lumMod val="85000"/>
                <a:lumOff val="15000"/>
              </a:schemeClr>
            </a:outerShdw>
          </a:effectLst>
        </p:spPr>
        <p:txBody>
          <a:bodyPr wrap="square" rtlCol="1">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4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נועה חיים - שילה אלימלך -</a:t>
            </a:r>
            <a:r>
              <a:rPr kumimoji="0" lang="he-IL" sz="2400" b="1" i="0" u="none" strike="noStrike" kern="1200" cap="none" spc="0" normalizeH="0" noProof="0" dirty="0">
                <a:ln>
                  <a:noFill/>
                </a:ln>
                <a:solidFill>
                  <a:prstClr val="white">
                    <a:lumMod val="95000"/>
                  </a:prstClr>
                </a:solidFill>
                <a:effectLst/>
                <a:uLnTx/>
                <a:uFillTx/>
                <a:latin typeface="Arial" panose="020B0604020202020204" pitchFamily="34" charset="0"/>
                <a:cs typeface="Arial" panose="020B0604020202020204" pitchFamily="34" charset="0"/>
              </a:rPr>
              <a:t> </a:t>
            </a:r>
            <a:r>
              <a:rPr kumimoji="0" lang="he-IL" sz="24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אביהו גורן</a:t>
            </a:r>
            <a:r>
              <a:rPr lang="he-IL" sz="2400" b="1" dirty="0">
                <a:solidFill>
                  <a:prstClr val="white">
                    <a:lumMod val="95000"/>
                  </a:prstClr>
                </a:solidFill>
                <a:latin typeface="Arial" panose="020B0604020202020204" pitchFamily="34" charset="0"/>
                <a:cs typeface="Arial" panose="020B0604020202020204" pitchFamily="34" charset="0"/>
              </a:rPr>
              <a:t> - </a:t>
            </a:r>
            <a:r>
              <a:rPr kumimoji="0" lang="he-IL" sz="24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תהילה עבאדי</a:t>
            </a:r>
          </a:p>
        </p:txBody>
      </p:sp>
      <p:sp>
        <p:nvSpPr>
          <p:cNvPr id="2" name="תיבת טקסט 1">
            <a:extLst>
              <a:ext uri="{FF2B5EF4-FFF2-40B4-BE49-F238E27FC236}">
                <a16:creationId xmlns:a16="http://schemas.microsoft.com/office/drawing/2014/main" id="{A9E301A5-F45E-4BC8-ACA3-623238E15B54}"/>
              </a:ext>
            </a:extLst>
          </p:cNvPr>
          <p:cNvSpPr txBox="1"/>
          <p:nvPr/>
        </p:nvSpPr>
        <p:spPr>
          <a:xfrm>
            <a:off x="3366594" y="6154072"/>
            <a:ext cx="5273749" cy="461665"/>
          </a:xfrm>
          <a:prstGeom prst="rect">
            <a:avLst/>
          </a:prstGeom>
          <a:noFill/>
          <a:effectLst>
            <a:outerShdw blurRad="50800" dist="50800" dir="5400000" algn="ctr" rotWithShape="0">
              <a:schemeClr val="bg1">
                <a:lumMod val="95000"/>
                <a:lumOff val="5000"/>
              </a:schemeClr>
            </a:outerShdw>
          </a:effectLst>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https://github.com/shiloeli/TakeMe.git</a:t>
            </a:r>
            <a:endParaRPr kumimoji="0" lang="he-IL" sz="2400" b="0" i="0" u="none" strike="noStrike" kern="1200" cap="none" spc="0" normalizeH="0" baseline="0" noProof="0" dirty="0">
              <a:ln>
                <a:noFill/>
              </a:ln>
              <a:solidFill>
                <a:prstClr val="white">
                  <a:lumMod val="9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68843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anim calcmode="lin" valueType="num">
                                      <p:cBhvr>
                                        <p:cTn id="15" dur="2000" fill="hold"/>
                                        <p:tgtEl>
                                          <p:spTgt spid="5"/>
                                        </p:tgtEl>
                                        <p:attrNameLst>
                                          <p:attrName>ppt_w</p:attrName>
                                        </p:attrNameLst>
                                      </p:cBhvr>
                                      <p:tavLst>
                                        <p:tav tm="0" fmla="#ppt_w*sin(2.5*pi*$)">
                                          <p:val>
                                            <p:fltVal val="0"/>
                                          </p:val>
                                        </p:tav>
                                        <p:tav tm="100000">
                                          <p:val>
                                            <p:fltVal val="1"/>
                                          </p:val>
                                        </p:tav>
                                      </p:tavLst>
                                    </p:anim>
                                    <p:anim calcmode="lin" valueType="num">
                                      <p:cBhvr>
                                        <p:cTn id="16"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schemeClr>
            </a:gs>
            <a:gs pos="80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770C061B-B88C-453F-A05A-151C22CB3EDE}"/>
              </a:ext>
            </a:extLst>
          </p:cNvPr>
          <p:cNvSpPr/>
          <p:nvPr/>
        </p:nvSpPr>
        <p:spPr>
          <a:xfrm>
            <a:off x="676275" y="144037"/>
            <a:ext cx="4595071" cy="1645501"/>
          </a:xfrm>
          <a:prstGeom prst="rect">
            <a:avLst/>
          </a:prstGeom>
        </p:spPr>
        <p:txBody>
          <a:bodyPr vert="horz" lIns="91440" tIns="45720" rIns="91440" bIns="45720" rtlCol="0" anchor="ctr">
            <a:normAutofit/>
          </a:bodyPr>
          <a:lstStyle/>
          <a:p>
            <a:pPr algn="ctr" rtl="0">
              <a:lnSpc>
                <a:spcPct val="90000"/>
              </a:lnSpc>
              <a:spcBef>
                <a:spcPct val="0"/>
              </a:spcBef>
              <a:spcAft>
                <a:spcPts val="600"/>
              </a:spcAft>
            </a:pPr>
            <a:r>
              <a:rPr lang="en-US" sz="4400" b="1" cap="none" spc="0" dirty="0" err="1">
                <a:ln w="0"/>
                <a:solidFill>
                  <a:schemeClr val="bg1">
                    <a:lumMod val="85000"/>
                    <a:lumOff val="15000"/>
                  </a:schemeClr>
                </a:solidFill>
                <a:effectLst>
                  <a:outerShdw blurRad="38100" dist="19050" dir="2700000" algn="tl" rotWithShape="0">
                    <a:schemeClr val="dk1">
                      <a:alpha val="40000"/>
                    </a:schemeClr>
                  </a:outerShdw>
                </a:effectLst>
                <a:latin typeface="+mj-lt"/>
                <a:ea typeface="+mj-ea"/>
                <a:cs typeface="+mj-cs"/>
              </a:rPr>
              <a:t>D</a:t>
            </a:r>
            <a:r>
              <a:rPr lang="en-US" sz="4400" b="1" dirty="0" err="1">
                <a:ln w="0"/>
                <a:solidFill>
                  <a:schemeClr val="bg1">
                    <a:lumMod val="85000"/>
                    <a:lumOff val="15000"/>
                  </a:schemeClr>
                </a:solidFill>
                <a:effectLst>
                  <a:outerShdw blurRad="38100" dist="19050" dir="2700000" algn="tl" rotWithShape="0">
                    <a:schemeClr val="dk1">
                      <a:alpha val="40000"/>
                    </a:schemeClr>
                  </a:outerShdw>
                </a:effectLst>
                <a:latin typeface="+mj-lt"/>
                <a:ea typeface="+mj-ea"/>
                <a:cs typeface="+mj-cs"/>
              </a:rPr>
              <a:t>ataBase</a:t>
            </a:r>
            <a:endParaRPr lang="en-US" sz="4400" b="1" dirty="0">
              <a:ln w="0"/>
              <a:solidFill>
                <a:schemeClr val="bg1">
                  <a:lumMod val="85000"/>
                  <a:lumOff val="15000"/>
                </a:schemeClr>
              </a:solidFill>
              <a:effectLst>
                <a:outerShdw blurRad="38100" dist="19050" dir="2700000" algn="tl" rotWithShape="0">
                  <a:schemeClr val="dk1">
                    <a:alpha val="40000"/>
                  </a:schemeClr>
                </a:outerShdw>
              </a:effectLst>
              <a:latin typeface="+mj-lt"/>
              <a:ea typeface="+mj-ea"/>
              <a:cs typeface="+mj-cs"/>
            </a:endParaRPr>
          </a:p>
        </p:txBody>
      </p:sp>
      <p:sp>
        <p:nvSpPr>
          <p:cNvPr id="4" name="תיבת טקסט 3">
            <a:extLst>
              <a:ext uri="{FF2B5EF4-FFF2-40B4-BE49-F238E27FC236}">
                <a16:creationId xmlns:a16="http://schemas.microsoft.com/office/drawing/2014/main" id="{799EC6E4-BDBD-45FD-BF1A-85C2D465F9B2}"/>
              </a:ext>
            </a:extLst>
          </p:cNvPr>
          <p:cNvSpPr txBox="1"/>
          <p:nvPr/>
        </p:nvSpPr>
        <p:spPr>
          <a:xfrm>
            <a:off x="481746" y="2262717"/>
            <a:ext cx="5461854" cy="3628495"/>
          </a:xfrm>
          <a:prstGeom prst="rect">
            <a:avLst/>
          </a:prstGeom>
        </p:spPr>
        <p:txBody>
          <a:bodyPr vert="horz" lIns="91440" tIns="45720" rIns="91440" bIns="45720" rtlCol="0">
            <a:normAutofit/>
          </a:bodyPr>
          <a:lstStyle/>
          <a:p>
            <a:pPr indent="-228600" algn="r" rtl="1">
              <a:lnSpc>
                <a:spcPct val="90000"/>
              </a:lnSpc>
              <a:spcAft>
                <a:spcPts val="600"/>
              </a:spcAft>
              <a:buFont typeface="Arial" panose="020B0604020202020204" pitchFamily="34" charset="0"/>
              <a:buChar char="•"/>
            </a:pPr>
            <a:r>
              <a:rPr lang="en-US" sz="2000" dirty="0" err="1">
                <a:solidFill>
                  <a:schemeClr val="bg1">
                    <a:lumMod val="85000"/>
                    <a:lumOff val="15000"/>
                  </a:schemeClr>
                </a:solidFill>
              </a:rPr>
              <a:t>בחרנו</a:t>
            </a:r>
            <a:r>
              <a:rPr lang="en-US" sz="2000" dirty="0">
                <a:solidFill>
                  <a:schemeClr val="bg1">
                    <a:lumMod val="85000"/>
                    <a:lumOff val="15000"/>
                  </a:schemeClr>
                </a:solidFill>
              </a:rPr>
              <a:t> </a:t>
            </a:r>
            <a:r>
              <a:rPr lang="en-US" sz="2000" dirty="0" err="1">
                <a:solidFill>
                  <a:schemeClr val="bg1">
                    <a:lumMod val="85000"/>
                    <a:lumOff val="15000"/>
                  </a:schemeClr>
                </a:solidFill>
              </a:rPr>
              <a:t>להשתמש</a:t>
            </a:r>
            <a:r>
              <a:rPr lang="en-US" sz="2000" dirty="0">
                <a:solidFill>
                  <a:schemeClr val="bg1">
                    <a:lumMod val="85000"/>
                    <a:lumOff val="15000"/>
                  </a:schemeClr>
                </a:solidFill>
              </a:rPr>
              <a:t> </a:t>
            </a:r>
            <a:r>
              <a:rPr lang="en-US" sz="2000" dirty="0" err="1">
                <a:solidFill>
                  <a:schemeClr val="bg1">
                    <a:lumMod val="85000"/>
                    <a:lumOff val="15000"/>
                  </a:schemeClr>
                </a:solidFill>
              </a:rPr>
              <a:t>במסד</a:t>
            </a:r>
            <a:r>
              <a:rPr lang="en-US" sz="2000" dirty="0">
                <a:solidFill>
                  <a:schemeClr val="bg1">
                    <a:lumMod val="85000"/>
                    <a:lumOff val="15000"/>
                  </a:schemeClr>
                </a:solidFill>
              </a:rPr>
              <a:t> </a:t>
            </a:r>
            <a:r>
              <a:rPr lang="en-US" sz="2000" dirty="0" err="1">
                <a:solidFill>
                  <a:schemeClr val="bg1">
                    <a:lumMod val="85000"/>
                    <a:lumOff val="15000"/>
                  </a:schemeClr>
                </a:solidFill>
              </a:rPr>
              <a:t>נתונים</a:t>
            </a:r>
            <a:r>
              <a:rPr lang="en-US" sz="2000" dirty="0">
                <a:solidFill>
                  <a:schemeClr val="bg1">
                    <a:lumMod val="85000"/>
                    <a:lumOff val="15000"/>
                  </a:schemeClr>
                </a:solidFill>
              </a:rPr>
              <a:t> </a:t>
            </a:r>
            <a:r>
              <a:rPr lang="en-US" sz="2000" dirty="0" err="1">
                <a:solidFill>
                  <a:schemeClr val="bg1">
                    <a:lumMod val="85000"/>
                    <a:lumOff val="15000"/>
                  </a:schemeClr>
                </a:solidFill>
              </a:rPr>
              <a:t>מסוג</a:t>
            </a:r>
            <a:r>
              <a:rPr lang="en-US" sz="2000" dirty="0">
                <a:solidFill>
                  <a:schemeClr val="bg1">
                    <a:lumMod val="85000"/>
                    <a:lumOff val="15000"/>
                  </a:schemeClr>
                </a:solidFill>
              </a:rPr>
              <a:t> </a:t>
            </a:r>
            <a:r>
              <a:rPr lang="he-IL" sz="2000" dirty="0">
                <a:solidFill>
                  <a:schemeClr val="bg1">
                    <a:lumMod val="85000"/>
                    <a:lumOff val="15000"/>
                  </a:schemeClr>
                </a:solidFill>
              </a:rPr>
              <a:t> </a:t>
            </a:r>
            <a:r>
              <a:rPr lang="en-US" sz="2000" dirty="0">
                <a:solidFill>
                  <a:schemeClr val="bg1">
                    <a:lumMod val="85000"/>
                    <a:lumOff val="15000"/>
                  </a:schemeClr>
                </a:solidFill>
              </a:rPr>
              <a:t>firebase </a:t>
            </a:r>
            <a:r>
              <a:rPr lang="en-US" sz="2000" dirty="0" err="1">
                <a:solidFill>
                  <a:schemeClr val="bg1">
                    <a:lumMod val="85000"/>
                    <a:lumOff val="15000"/>
                  </a:schemeClr>
                </a:solidFill>
              </a:rPr>
              <a:t>FireStore</a:t>
            </a:r>
            <a:r>
              <a:rPr lang="en-US" sz="2000" dirty="0">
                <a:solidFill>
                  <a:schemeClr val="bg1">
                    <a:lumMod val="85000"/>
                    <a:lumOff val="15000"/>
                  </a:schemeClr>
                </a:solidFill>
              </a:rPr>
              <a:t>  </a:t>
            </a:r>
            <a:r>
              <a:rPr lang="he-IL" sz="2000" dirty="0">
                <a:solidFill>
                  <a:schemeClr val="bg1">
                    <a:lumMod val="85000"/>
                    <a:lumOff val="15000"/>
                  </a:schemeClr>
                </a:solidFill>
              </a:rPr>
              <a:t> </a:t>
            </a:r>
            <a:r>
              <a:rPr lang="en-US" sz="2000" dirty="0" err="1">
                <a:solidFill>
                  <a:schemeClr val="bg1">
                    <a:lumMod val="85000"/>
                    <a:lumOff val="15000"/>
                  </a:schemeClr>
                </a:solidFill>
              </a:rPr>
              <a:t>לאחר</a:t>
            </a:r>
            <a:r>
              <a:rPr lang="en-US" sz="2000" dirty="0">
                <a:solidFill>
                  <a:schemeClr val="bg1">
                    <a:lumMod val="85000"/>
                    <a:lumOff val="15000"/>
                  </a:schemeClr>
                </a:solidFill>
              </a:rPr>
              <a:t> </a:t>
            </a:r>
            <a:r>
              <a:rPr lang="en-US" sz="2000" dirty="0" err="1">
                <a:solidFill>
                  <a:schemeClr val="bg1">
                    <a:lumMod val="85000"/>
                    <a:lumOff val="15000"/>
                  </a:schemeClr>
                </a:solidFill>
              </a:rPr>
              <a:t>בירור</a:t>
            </a:r>
            <a:r>
              <a:rPr lang="en-US" sz="2000" dirty="0">
                <a:solidFill>
                  <a:schemeClr val="bg1">
                    <a:lumMod val="85000"/>
                    <a:lumOff val="15000"/>
                  </a:schemeClr>
                </a:solidFill>
              </a:rPr>
              <a:t> </a:t>
            </a:r>
            <a:r>
              <a:rPr lang="en-US" sz="2000" dirty="0" err="1">
                <a:solidFill>
                  <a:schemeClr val="bg1">
                    <a:lumMod val="85000"/>
                    <a:lumOff val="15000"/>
                  </a:schemeClr>
                </a:solidFill>
              </a:rPr>
              <a:t>מעמיק</a:t>
            </a:r>
            <a:r>
              <a:rPr lang="en-US" sz="2000" dirty="0">
                <a:solidFill>
                  <a:schemeClr val="bg1">
                    <a:lumMod val="85000"/>
                    <a:lumOff val="15000"/>
                  </a:schemeClr>
                </a:solidFill>
              </a:rPr>
              <a:t> </a:t>
            </a:r>
            <a:r>
              <a:rPr lang="en-US" sz="2000" dirty="0" err="1">
                <a:solidFill>
                  <a:schemeClr val="bg1">
                    <a:lumMod val="85000"/>
                    <a:lumOff val="15000"/>
                  </a:schemeClr>
                </a:solidFill>
              </a:rPr>
              <a:t>על</a:t>
            </a:r>
            <a:r>
              <a:rPr lang="en-US" sz="2000" dirty="0">
                <a:solidFill>
                  <a:schemeClr val="bg1">
                    <a:lumMod val="85000"/>
                    <a:lumOff val="15000"/>
                  </a:schemeClr>
                </a:solidFill>
              </a:rPr>
              <a:t> </a:t>
            </a:r>
            <a:r>
              <a:rPr lang="en-US" sz="2000" dirty="0" err="1">
                <a:solidFill>
                  <a:schemeClr val="bg1">
                    <a:lumMod val="85000"/>
                    <a:lumOff val="15000"/>
                  </a:schemeClr>
                </a:solidFill>
              </a:rPr>
              <a:t>מסדי</a:t>
            </a:r>
            <a:r>
              <a:rPr lang="en-US" sz="2000" dirty="0">
                <a:solidFill>
                  <a:schemeClr val="bg1">
                    <a:lumMod val="85000"/>
                    <a:lumOff val="15000"/>
                  </a:schemeClr>
                </a:solidFill>
              </a:rPr>
              <a:t> </a:t>
            </a:r>
            <a:r>
              <a:rPr lang="en-US" sz="2000" dirty="0" err="1">
                <a:solidFill>
                  <a:schemeClr val="bg1">
                    <a:lumMod val="85000"/>
                    <a:lumOff val="15000"/>
                  </a:schemeClr>
                </a:solidFill>
              </a:rPr>
              <a:t>הנתונים</a:t>
            </a:r>
            <a:r>
              <a:rPr lang="en-US" sz="2000" dirty="0">
                <a:solidFill>
                  <a:schemeClr val="bg1">
                    <a:lumMod val="85000"/>
                    <a:lumOff val="15000"/>
                  </a:schemeClr>
                </a:solidFill>
              </a:rPr>
              <a:t> </a:t>
            </a:r>
            <a:r>
              <a:rPr lang="en-US" sz="2000" dirty="0" err="1">
                <a:solidFill>
                  <a:schemeClr val="bg1">
                    <a:lumMod val="85000"/>
                    <a:lumOff val="15000"/>
                  </a:schemeClr>
                </a:solidFill>
              </a:rPr>
              <a:t>מסוג</a:t>
            </a:r>
            <a:r>
              <a:rPr lang="en-US" sz="2000" dirty="0">
                <a:solidFill>
                  <a:schemeClr val="bg1">
                    <a:lumMod val="85000"/>
                    <a:lumOff val="15000"/>
                  </a:schemeClr>
                </a:solidFill>
              </a:rPr>
              <a:t> .firebase</a:t>
            </a:r>
          </a:p>
          <a:p>
            <a:pPr indent="-228600" algn="r" rtl="1">
              <a:lnSpc>
                <a:spcPct val="90000"/>
              </a:lnSpc>
              <a:spcAft>
                <a:spcPts val="600"/>
              </a:spcAft>
              <a:buFont typeface="Arial" panose="020B0604020202020204" pitchFamily="34" charset="0"/>
              <a:buChar char="•"/>
            </a:pPr>
            <a:r>
              <a:rPr lang="en-US" sz="2000" dirty="0" err="1">
                <a:solidFill>
                  <a:schemeClr val="bg1">
                    <a:lumMod val="85000"/>
                    <a:lumOff val="15000"/>
                  </a:schemeClr>
                </a:solidFill>
              </a:rPr>
              <a:t>הבנו</a:t>
            </a:r>
            <a:r>
              <a:rPr lang="en-US" sz="2000" dirty="0">
                <a:solidFill>
                  <a:schemeClr val="bg1">
                    <a:lumMod val="85000"/>
                    <a:lumOff val="15000"/>
                  </a:schemeClr>
                </a:solidFill>
              </a:rPr>
              <a:t> </a:t>
            </a:r>
            <a:r>
              <a:rPr lang="en-US" sz="2000" dirty="0" err="1">
                <a:solidFill>
                  <a:schemeClr val="bg1">
                    <a:lumMod val="85000"/>
                    <a:lumOff val="15000"/>
                  </a:schemeClr>
                </a:solidFill>
              </a:rPr>
              <a:t>כי</a:t>
            </a:r>
            <a:r>
              <a:rPr lang="en-US" sz="2000" dirty="0">
                <a:solidFill>
                  <a:schemeClr val="bg1">
                    <a:lumMod val="85000"/>
                    <a:lumOff val="15000"/>
                  </a:schemeClr>
                </a:solidFill>
              </a:rPr>
              <a:t> </a:t>
            </a:r>
            <a:r>
              <a:rPr lang="en-US" sz="2000" dirty="0" err="1">
                <a:solidFill>
                  <a:schemeClr val="bg1">
                    <a:lumMod val="85000"/>
                    <a:lumOff val="15000"/>
                  </a:schemeClr>
                </a:solidFill>
              </a:rPr>
              <a:t>למסד</a:t>
            </a:r>
            <a:r>
              <a:rPr lang="en-US" sz="2000" dirty="0">
                <a:solidFill>
                  <a:schemeClr val="bg1">
                    <a:lumMod val="85000"/>
                    <a:lumOff val="15000"/>
                  </a:schemeClr>
                </a:solidFill>
              </a:rPr>
              <a:t> </a:t>
            </a:r>
            <a:r>
              <a:rPr lang="en-US" sz="2000" dirty="0" err="1">
                <a:solidFill>
                  <a:schemeClr val="bg1">
                    <a:lumMod val="85000"/>
                    <a:lumOff val="15000"/>
                  </a:schemeClr>
                </a:solidFill>
              </a:rPr>
              <a:t>נתונים</a:t>
            </a:r>
            <a:r>
              <a:rPr lang="en-US" sz="2000" dirty="0">
                <a:solidFill>
                  <a:schemeClr val="bg1">
                    <a:lumMod val="85000"/>
                    <a:lumOff val="15000"/>
                  </a:schemeClr>
                </a:solidFill>
              </a:rPr>
              <a:t> </a:t>
            </a:r>
            <a:r>
              <a:rPr lang="en-US" sz="2000" dirty="0" err="1">
                <a:solidFill>
                  <a:schemeClr val="bg1">
                    <a:lumMod val="85000"/>
                    <a:lumOff val="15000"/>
                  </a:schemeClr>
                </a:solidFill>
              </a:rPr>
              <a:t>זה</a:t>
            </a:r>
            <a:r>
              <a:rPr lang="en-US" sz="2000" dirty="0">
                <a:solidFill>
                  <a:schemeClr val="bg1">
                    <a:lumMod val="85000"/>
                    <a:lumOff val="15000"/>
                  </a:schemeClr>
                </a:solidFill>
              </a:rPr>
              <a:t> </a:t>
            </a:r>
            <a:r>
              <a:rPr lang="en-US" sz="2000" dirty="0" err="1">
                <a:solidFill>
                  <a:schemeClr val="bg1">
                    <a:lumMod val="85000"/>
                    <a:lumOff val="15000"/>
                  </a:schemeClr>
                </a:solidFill>
              </a:rPr>
              <a:t>יש</a:t>
            </a:r>
            <a:r>
              <a:rPr lang="en-US" sz="2000" dirty="0">
                <a:solidFill>
                  <a:schemeClr val="bg1">
                    <a:lumMod val="85000"/>
                    <a:lumOff val="15000"/>
                  </a:schemeClr>
                </a:solidFill>
              </a:rPr>
              <a:t> </a:t>
            </a:r>
            <a:r>
              <a:rPr lang="en-US" sz="2000" dirty="0" err="1">
                <a:solidFill>
                  <a:schemeClr val="bg1">
                    <a:lumMod val="85000"/>
                    <a:lumOff val="15000"/>
                  </a:schemeClr>
                </a:solidFill>
              </a:rPr>
              <a:t>תמיכה</a:t>
            </a:r>
            <a:r>
              <a:rPr lang="en-US" sz="2000" dirty="0">
                <a:solidFill>
                  <a:schemeClr val="bg1">
                    <a:lumMod val="85000"/>
                    <a:lumOff val="15000"/>
                  </a:schemeClr>
                </a:solidFill>
              </a:rPr>
              <a:t> </a:t>
            </a:r>
            <a:r>
              <a:rPr lang="en-US" sz="2000" dirty="0" err="1">
                <a:solidFill>
                  <a:schemeClr val="bg1">
                    <a:lumMod val="85000"/>
                    <a:lumOff val="15000"/>
                  </a:schemeClr>
                </a:solidFill>
              </a:rPr>
              <a:t>רחבה</a:t>
            </a:r>
            <a:r>
              <a:rPr lang="en-US" sz="2000" dirty="0">
                <a:solidFill>
                  <a:schemeClr val="bg1">
                    <a:lumMod val="85000"/>
                    <a:lumOff val="15000"/>
                  </a:schemeClr>
                </a:solidFill>
              </a:rPr>
              <a:t> </a:t>
            </a:r>
            <a:r>
              <a:rPr lang="en-US" sz="2000" dirty="0" err="1">
                <a:solidFill>
                  <a:schemeClr val="bg1">
                    <a:lumMod val="85000"/>
                    <a:lumOff val="15000"/>
                  </a:schemeClr>
                </a:solidFill>
              </a:rPr>
              <a:t>יותר</a:t>
            </a:r>
            <a:r>
              <a:rPr lang="en-US" sz="2000" dirty="0">
                <a:solidFill>
                  <a:schemeClr val="bg1">
                    <a:lumMod val="85000"/>
                    <a:lumOff val="15000"/>
                  </a:schemeClr>
                </a:solidFill>
              </a:rPr>
              <a:t> </a:t>
            </a:r>
            <a:r>
              <a:rPr lang="he-IL" sz="2000" dirty="0">
                <a:solidFill>
                  <a:schemeClr val="bg1">
                    <a:lumMod val="85000"/>
                    <a:lumOff val="15000"/>
                  </a:schemeClr>
                </a:solidFill>
              </a:rPr>
              <a:t>(</a:t>
            </a:r>
            <a:r>
              <a:rPr lang="en-US" sz="2000" dirty="0" err="1">
                <a:solidFill>
                  <a:schemeClr val="bg1">
                    <a:lumMod val="85000"/>
                    <a:lumOff val="15000"/>
                  </a:schemeClr>
                </a:solidFill>
              </a:rPr>
              <a:t>עדכונים</a:t>
            </a:r>
            <a:r>
              <a:rPr lang="en-US" sz="2000" dirty="0">
                <a:solidFill>
                  <a:schemeClr val="bg1">
                    <a:lumMod val="85000"/>
                    <a:lumOff val="15000"/>
                  </a:schemeClr>
                </a:solidFill>
              </a:rPr>
              <a:t> </a:t>
            </a:r>
            <a:r>
              <a:rPr lang="en-US" sz="2000" dirty="0" err="1">
                <a:solidFill>
                  <a:schemeClr val="bg1">
                    <a:lumMod val="85000"/>
                    <a:lumOff val="15000"/>
                  </a:schemeClr>
                </a:solidFill>
              </a:rPr>
              <a:t>ושיפורים</a:t>
            </a:r>
            <a:r>
              <a:rPr lang="en-US" sz="2000" dirty="0">
                <a:solidFill>
                  <a:schemeClr val="bg1">
                    <a:lumMod val="85000"/>
                    <a:lumOff val="15000"/>
                  </a:schemeClr>
                </a:solidFill>
              </a:rPr>
              <a:t> </a:t>
            </a:r>
            <a:r>
              <a:rPr lang="en-US" sz="2000" dirty="0" err="1">
                <a:solidFill>
                  <a:schemeClr val="bg1">
                    <a:lumMod val="85000"/>
                    <a:lumOff val="15000"/>
                  </a:schemeClr>
                </a:solidFill>
              </a:rPr>
              <a:t>ככל</a:t>
            </a:r>
            <a:r>
              <a:rPr lang="en-US" sz="2000" dirty="0">
                <a:solidFill>
                  <a:schemeClr val="bg1">
                    <a:lumMod val="85000"/>
                    <a:lumOff val="15000"/>
                  </a:schemeClr>
                </a:solidFill>
              </a:rPr>
              <a:t> </a:t>
            </a:r>
            <a:r>
              <a:rPr lang="en-US" sz="2000" dirty="0" err="1">
                <a:solidFill>
                  <a:schemeClr val="bg1">
                    <a:lumMod val="85000"/>
                    <a:lumOff val="15000"/>
                  </a:schemeClr>
                </a:solidFill>
              </a:rPr>
              <a:t>שהזמן</a:t>
            </a:r>
            <a:r>
              <a:rPr lang="en-US" sz="2000" dirty="0">
                <a:solidFill>
                  <a:schemeClr val="bg1">
                    <a:lumMod val="85000"/>
                    <a:lumOff val="15000"/>
                  </a:schemeClr>
                </a:solidFill>
              </a:rPr>
              <a:t> </a:t>
            </a:r>
            <a:r>
              <a:rPr lang="en-US" sz="2000" dirty="0" err="1">
                <a:solidFill>
                  <a:schemeClr val="bg1">
                    <a:lumMod val="85000"/>
                    <a:lumOff val="15000"/>
                  </a:schemeClr>
                </a:solidFill>
              </a:rPr>
              <a:t>חולף</a:t>
            </a:r>
            <a:r>
              <a:rPr lang="he-IL" sz="2000" dirty="0">
                <a:solidFill>
                  <a:schemeClr val="bg1">
                    <a:lumMod val="85000"/>
                    <a:lumOff val="15000"/>
                  </a:schemeClr>
                </a:solidFill>
              </a:rPr>
              <a:t>)</a:t>
            </a:r>
            <a:r>
              <a:rPr lang="en-US" sz="2000" dirty="0">
                <a:solidFill>
                  <a:schemeClr val="bg1">
                    <a:lumMod val="85000"/>
                    <a:lumOff val="15000"/>
                  </a:schemeClr>
                </a:solidFill>
              </a:rPr>
              <a:t>.</a:t>
            </a:r>
          </a:p>
          <a:p>
            <a:pPr indent="-228600" algn="r" rtl="1">
              <a:lnSpc>
                <a:spcPct val="90000"/>
              </a:lnSpc>
              <a:spcAft>
                <a:spcPts val="600"/>
              </a:spcAft>
              <a:buFont typeface="Arial" panose="020B0604020202020204" pitchFamily="34" charset="0"/>
              <a:buChar char="•"/>
            </a:pPr>
            <a:endParaRPr lang="en-US" sz="2000" dirty="0">
              <a:solidFill>
                <a:schemeClr val="bg1">
                  <a:lumMod val="85000"/>
                  <a:lumOff val="15000"/>
                </a:schemeClr>
              </a:solidFill>
            </a:endParaRPr>
          </a:p>
          <a:p>
            <a:pPr indent="-228600" algn="r" rtl="1">
              <a:lnSpc>
                <a:spcPct val="90000"/>
              </a:lnSpc>
              <a:spcAft>
                <a:spcPts val="600"/>
              </a:spcAft>
              <a:buFont typeface="Arial" panose="020B0604020202020204" pitchFamily="34" charset="0"/>
              <a:buChar char="•"/>
            </a:pPr>
            <a:r>
              <a:rPr lang="en-US" sz="2000" dirty="0" err="1">
                <a:solidFill>
                  <a:schemeClr val="bg1">
                    <a:lumMod val="85000"/>
                    <a:lumOff val="15000"/>
                  </a:schemeClr>
                </a:solidFill>
              </a:rPr>
              <a:t>מסד</a:t>
            </a:r>
            <a:r>
              <a:rPr lang="en-US" sz="2000" dirty="0">
                <a:solidFill>
                  <a:schemeClr val="bg1">
                    <a:lumMod val="85000"/>
                    <a:lumOff val="15000"/>
                  </a:schemeClr>
                </a:solidFill>
              </a:rPr>
              <a:t> </a:t>
            </a:r>
            <a:r>
              <a:rPr lang="en-US" sz="2000" dirty="0" err="1">
                <a:solidFill>
                  <a:schemeClr val="bg1">
                    <a:lumMod val="85000"/>
                    <a:lumOff val="15000"/>
                  </a:schemeClr>
                </a:solidFill>
              </a:rPr>
              <a:t>הנתונים</a:t>
            </a:r>
            <a:r>
              <a:rPr lang="en-US" sz="2000" dirty="0">
                <a:solidFill>
                  <a:schemeClr val="bg1">
                    <a:lumMod val="85000"/>
                    <a:lumOff val="15000"/>
                  </a:schemeClr>
                </a:solidFill>
              </a:rPr>
              <a:t> </a:t>
            </a:r>
            <a:r>
              <a:rPr lang="en-US" sz="2000" dirty="0" err="1">
                <a:solidFill>
                  <a:schemeClr val="bg1">
                    <a:lumMod val="85000"/>
                    <a:lumOff val="15000"/>
                  </a:schemeClr>
                </a:solidFill>
              </a:rPr>
              <a:t>שלנו</a:t>
            </a:r>
            <a:r>
              <a:rPr lang="en-US" sz="2000" dirty="0">
                <a:solidFill>
                  <a:schemeClr val="bg1">
                    <a:lumMod val="85000"/>
                    <a:lumOff val="15000"/>
                  </a:schemeClr>
                </a:solidFill>
              </a:rPr>
              <a:t> </a:t>
            </a:r>
            <a:r>
              <a:rPr lang="en-US" sz="2000" dirty="0" err="1">
                <a:solidFill>
                  <a:schemeClr val="bg1">
                    <a:lumMod val="85000"/>
                    <a:lumOff val="15000"/>
                  </a:schemeClr>
                </a:solidFill>
              </a:rPr>
              <a:t>בנוי</a:t>
            </a:r>
            <a:r>
              <a:rPr lang="en-US" sz="2000" dirty="0">
                <a:solidFill>
                  <a:schemeClr val="bg1">
                    <a:lumMod val="85000"/>
                    <a:lumOff val="15000"/>
                  </a:schemeClr>
                </a:solidFill>
              </a:rPr>
              <a:t> </a:t>
            </a:r>
            <a:r>
              <a:rPr lang="en-US" sz="2000" dirty="0" err="1">
                <a:solidFill>
                  <a:schemeClr val="bg1">
                    <a:lumMod val="85000"/>
                    <a:lumOff val="15000"/>
                  </a:schemeClr>
                </a:solidFill>
              </a:rPr>
              <a:t>משני</a:t>
            </a:r>
            <a:r>
              <a:rPr lang="en-US" sz="2000" dirty="0">
                <a:solidFill>
                  <a:schemeClr val="bg1">
                    <a:lumMod val="85000"/>
                    <a:lumOff val="15000"/>
                  </a:schemeClr>
                </a:solidFill>
              </a:rPr>
              <a:t> </a:t>
            </a:r>
            <a:r>
              <a:rPr lang="en-US" sz="2000" dirty="0" err="1">
                <a:solidFill>
                  <a:schemeClr val="bg1">
                    <a:lumMod val="85000"/>
                    <a:lumOff val="15000"/>
                  </a:schemeClr>
                </a:solidFill>
              </a:rPr>
              <a:t>אוספים</a:t>
            </a:r>
            <a:r>
              <a:rPr lang="en-US" sz="2000" dirty="0">
                <a:solidFill>
                  <a:schemeClr val="bg1">
                    <a:lumMod val="85000"/>
                    <a:lumOff val="15000"/>
                  </a:schemeClr>
                </a:solidFill>
              </a:rPr>
              <a:t> </a:t>
            </a:r>
            <a:r>
              <a:rPr lang="en-US" sz="2000" dirty="0" err="1">
                <a:solidFill>
                  <a:schemeClr val="bg1">
                    <a:lumMod val="85000"/>
                    <a:lumOff val="15000"/>
                  </a:schemeClr>
                </a:solidFill>
              </a:rPr>
              <a:t>מרכזיים</a:t>
            </a:r>
            <a:r>
              <a:rPr lang="en-US" sz="2000" dirty="0">
                <a:solidFill>
                  <a:schemeClr val="bg1">
                    <a:lumMod val="85000"/>
                    <a:lumOff val="15000"/>
                  </a:schemeClr>
                </a:solidFill>
              </a:rPr>
              <a:t>- </a:t>
            </a:r>
            <a:r>
              <a:rPr lang="en-US" sz="2000" dirty="0" err="1">
                <a:solidFill>
                  <a:schemeClr val="bg1">
                    <a:lumMod val="85000"/>
                    <a:lumOff val="15000"/>
                  </a:schemeClr>
                </a:solidFill>
              </a:rPr>
              <a:t>משתמשים</a:t>
            </a:r>
            <a:r>
              <a:rPr lang="en-US" sz="2000" dirty="0">
                <a:solidFill>
                  <a:schemeClr val="bg1">
                    <a:lumMod val="85000"/>
                    <a:lumOff val="15000"/>
                  </a:schemeClr>
                </a:solidFill>
              </a:rPr>
              <a:t> (Users)</a:t>
            </a:r>
            <a:r>
              <a:rPr lang="en-US" sz="2000" dirty="0" err="1">
                <a:solidFill>
                  <a:schemeClr val="bg1">
                    <a:lumMod val="85000"/>
                    <a:lumOff val="15000"/>
                  </a:schemeClr>
                </a:solidFill>
              </a:rPr>
              <a:t>וטרמפים</a:t>
            </a:r>
            <a:r>
              <a:rPr lang="en-US" sz="2000" dirty="0">
                <a:solidFill>
                  <a:schemeClr val="bg1">
                    <a:lumMod val="85000"/>
                    <a:lumOff val="15000"/>
                  </a:schemeClr>
                </a:solidFill>
              </a:rPr>
              <a:t> (</a:t>
            </a:r>
            <a:r>
              <a:rPr lang="en-US" sz="2000" dirty="0" err="1">
                <a:solidFill>
                  <a:schemeClr val="bg1">
                    <a:lumMod val="85000"/>
                    <a:lumOff val="15000"/>
                  </a:schemeClr>
                </a:solidFill>
              </a:rPr>
              <a:t>tremps</a:t>
            </a:r>
            <a:r>
              <a:rPr lang="en-US" sz="2000" dirty="0">
                <a:solidFill>
                  <a:schemeClr val="bg1">
                    <a:lumMod val="85000"/>
                    <a:lumOff val="15000"/>
                  </a:schemeClr>
                </a:solidFill>
              </a:rPr>
              <a:t> )</a:t>
            </a:r>
            <a:r>
              <a:rPr lang="he-IL" sz="2000" dirty="0">
                <a:solidFill>
                  <a:schemeClr val="bg1">
                    <a:lumMod val="85000"/>
                    <a:lumOff val="15000"/>
                  </a:schemeClr>
                </a:solidFill>
              </a:rPr>
              <a:t>.</a:t>
            </a:r>
            <a:endParaRPr lang="en-US" sz="2000" dirty="0">
              <a:solidFill>
                <a:schemeClr val="bg1">
                  <a:lumMod val="85000"/>
                  <a:lumOff val="15000"/>
                </a:schemeClr>
              </a:solidFill>
            </a:endParaRPr>
          </a:p>
          <a:p>
            <a:pPr indent="-228600" algn="r" rtl="1">
              <a:lnSpc>
                <a:spcPct val="90000"/>
              </a:lnSpc>
              <a:spcAft>
                <a:spcPts val="600"/>
              </a:spcAft>
              <a:buFont typeface="Arial" panose="020B0604020202020204" pitchFamily="34" charset="0"/>
              <a:buChar char="•"/>
            </a:pPr>
            <a:r>
              <a:rPr lang="en-US" sz="2000" dirty="0" err="1">
                <a:solidFill>
                  <a:schemeClr val="bg1">
                    <a:lumMod val="85000"/>
                    <a:lumOff val="15000"/>
                  </a:schemeClr>
                </a:solidFill>
              </a:rPr>
              <a:t>אוספים</a:t>
            </a:r>
            <a:r>
              <a:rPr lang="en-US" sz="2000" dirty="0">
                <a:solidFill>
                  <a:schemeClr val="bg1">
                    <a:lumMod val="85000"/>
                    <a:lumOff val="15000"/>
                  </a:schemeClr>
                </a:solidFill>
              </a:rPr>
              <a:t> </a:t>
            </a:r>
            <a:r>
              <a:rPr lang="en-US" sz="2000" dirty="0" err="1">
                <a:solidFill>
                  <a:schemeClr val="bg1">
                    <a:lumMod val="85000"/>
                    <a:lumOff val="15000"/>
                  </a:schemeClr>
                </a:solidFill>
              </a:rPr>
              <a:t>אלה</a:t>
            </a:r>
            <a:r>
              <a:rPr lang="en-US" sz="2000" dirty="0">
                <a:solidFill>
                  <a:schemeClr val="bg1">
                    <a:lumMod val="85000"/>
                    <a:lumOff val="15000"/>
                  </a:schemeClr>
                </a:solidFill>
              </a:rPr>
              <a:t> </a:t>
            </a:r>
            <a:r>
              <a:rPr lang="en-US" sz="2000" dirty="0" err="1">
                <a:solidFill>
                  <a:schemeClr val="bg1">
                    <a:lumMod val="85000"/>
                    <a:lumOff val="15000"/>
                  </a:schemeClr>
                </a:solidFill>
              </a:rPr>
              <a:t>מאחסנים</a:t>
            </a:r>
            <a:r>
              <a:rPr lang="en-US" sz="2000" dirty="0">
                <a:solidFill>
                  <a:schemeClr val="bg1">
                    <a:lumMod val="85000"/>
                    <a:lumOff val="15000"/>
                  </a:schemeClr>
                </a:solidFill>
              </a:rPr>
              <a:t> </a:t>
            </a:r>
            <a:r>
              <a:rPr lang="en-US" sz="2000" dirty="0" err="1">
                <a:solidFill>
                  <a:schemeClr val="bg1">
                    <a:lumMod val="85000"/>
                    <a:lumOff val="15000"/>
                  </a:schemeClr>
                </a:solidFill>
              </a:rPr>
              <a:t>את</a:t>
            </a:r>
            <a:r>
              <a:rPr lang="en-US" sz="2000" dirty="0">
                <a:solidFill>
                  <a:schemeClr val="bg1">
                    <a:lumMod val="85000"/>
                    <a:lumOff val="15000"/>
                  </a:schemeClr>
                </a:solidFill>
              </a:rPr>
              <a:t> </a:t>
            </a:r>
            <a:r>
              <a:rPr lang="en-US" sz="2000" dirty="0" err="1">
                <a:solidFill>
                  <a:schemeClr val="bg1">
                    <a:lumMod val="85000"/>
                    <a:lumOff val="15000"/>
                  </a:schemeClr>
                </a:solidFill>
              </a:rPr>
              <a:t>רוב</a:t>
            </a:r>
            <a:r>
              <a:rPr lang="en-US" sz="2000" dirty="0">
                <a:solidFill>
                  <a:schemeClr val="bg1">
                    <a:lumMod val="85000"/>
                    <a:lumOff val="15000"/>
                  </a:schemeClr>
                </a:solidFill>
              </a:rPr>
              <a:t> </a:t>
            </a:r>
            <a:r>
              <a:rPr lang="en-US" sz="2000" dirty="0" err="1">
                <a:solidFill>
                  <a:schemeClr val="bg1">
                    <a:lumMod val="85000"/>
                    <a:lumOff val="15000"/>
                  </a:schemeClr>
                </a:solidFill>
              </a:rPr>
              <a:t>המידע</a:t>
            </a:r>
            <a:r>
              <a:rPr lang="en-US" sz="2000" dirty="0">
                <a:solidFill>
                  <a:schemeClr val="bg1">
                    <a:lumMod val="85000"/>
                    <a:lumOff val="15000"/>
                  </a:schemeClr>
                </a:solidFill>
              </a:rPr>
              <a:t> </a:t>
            </a:r>
            <a:r>
              <a:rPr lang="en-US" sz="2000" dirty="0" err="1">
                <a:solidFill>
                  <a:schemeClr val="bg1">
                    <a:lumMod val="85000"/>
                    <a:lumOff val="15000"/>
                  </a:schemeClr>
                </a:solidFill>
              </a:rPr>
              <a:t>של</a:t>
            </a:r>
            <a:r>
              <a:rPr lang="en-US" sz="2000" dirty="0">
                <a:solidFill>
                  <a:schemeClr val="bg1">
                    <a:lumMod val="85000"/>
                    <a:lumOff val="15000"/>
                  </a:schemeClr>
                </a:solidFill>
              </a:rPr>
              <a:t> </a:t>
            </a:r>
            <a:r>
              <a:rPr lang="en-US" sz="2000" dirty="0" err="1">
                <a:solidFill>
                  <a:schemeClr val="bg1">
                    <a:lumMod val="85000"/>
                    <a:lumOff val="15000"/>
                  </a:schemeClr>
                </a:solidFill>
              </a:rPr>
              <a:t>הפרוייקט</a:t>
            </a:r>
            <a:r>
              <a:rPr lang="en-US" sz="2000" dirty="0">
                <a:solidFill>
                  <a:schemeClr val="bg1">
                    <a:lumMod val="85000"/>
                    <a:lumOff val="15000"/>
                  </a:schemeClr>
                </a:solidFill>
              </a:rPr>
              <a:t> </a:t>
            </a:r>
            <a:r>
              <a:rPr lang="en-US" sz="2000" dirty="0" err="1">
                <a:solidFill>
                  <a:schemeClr val="bg1">
                    <a:lumMod val="85000"/>
                    <a:lumOff val="15000"/>
                  </a:schemeClr>
                </a:solidFill>
              </a:rPr>
              <a:t>ובעצם</a:t>
            </a:r>
            <a:r>
              <a:rPr lang="en-US" sz="2000" dirty="0">
                <a:solidFill>
                  <a:schemeClr val="bg1">
                    <a:lumMod val="85000"/>
                    <a:lumOff val="15000"/>
                  </a:schemeClr>
                </a:solidFill>
              </a:rPr>
              <a:t> </a:t>
            </a:r>
            <a:r>
              <a:rPr lang="en-US" sz="2000" dirty="0" err="1">
                <a:solidFill>
                  <a:schemeClr val="bg1">
                    <a:lumMod val="85000"/>
                    <a:lumOff val="15000"/>
                  </a:schemeClr>
                </a:solidFill>
              </a:rPr>
              <a:t>מהווים</a:t>
            </a:r>
            <a:r>
              <a:rPr lang="en-US" sz="2000" dirty="0">
                <a:solidFill>
                  <a:schemeClr val="bg1">
                    <a:lumMod val="85000"/>
                    <a:lumOff val="15000"/>
                  </a:schemeClr>
                </a:solidFill>
              </a:rPr>
              <a:t> </a:t>
            </a:r>
            <a:r>
              <a:rPr lang="en-US" sz="2000" dirty="0" err="1">
                <a:solidFill>
                  <a:schemeClr val="bg1">
                    <a:lumMod val="85000"/>
                    <a:lumOff val="15000"/>
                  </a:schemeClr>
                </a:solidFill>
              </a:rPr>
              <a:t>את</a:t>
            </a:r>
            <a:r>
              <a:rPr lang="en-US" sz="2000" dirty="0">
                <a:solidFill>
                  <a:schemeClr val="bg1">
                    <a:lumMod val="85000"/>
                    <a:lumOff val="15000"/>
                  </a:schemeClr>
                </a:solidFill>
              </a:rPr>
              <a:t> </a:t>
            </a:r>
            <a:r>
              <a:rPr lang="en-US" sz="2000" dirty="0" err="1">
                <a:solidFill>
                  <a:schemeClr val="bg1">
                    <a:lumMod val="85000"/>
                    <a:lumOff val="15000"/>
                  </a:schemeClr>
                </a:solidFill>
              </a:rPr>
              <a:t>מרכז</a:t>
            </a:r>
            <a:r>
              <a:rPr lang="en-US" sz="2000" dirty="0">
                <a:solidFill>
                  <a:schemeClr val="bg1">
                    <a:lumMod val="85000"/>
                    <a:lumOff val="15000"/>
                  </a:schemeClr>
                </a:solidFill>
              </a:rPr>
              <a:t> </a:t>
            </a:r>
            <a:r>
              <a:rPr lang="en-US" sz="2000" dirty="0" err="1">
                <a:solidFill>
                  <a:schemeClr val="bg1">
                    <a:lumMod val="85000"/>
                    <a:lumOff val="15000"/>
                  </a:schemeClr>
                </a:solidFill>
              </a:rPr>
              <a:t>האפליקציה</a:t>
            </a:r>
            <a:r>
              <a:rPr lang="en-US" sz="2000" dirty="0">
                <a:solidFill>
                  <a:schemeClr val="bg1">
                    <a:lumMod val="65000"/>
                    <a:lumOff val="35000"/>
                  </a:schemeClr>
                </a:solidFill>
              </a:rPr>
              <a:t>.</a:t>
            </a:r>
          </a:p>
          <a:p>
            <a:pPr indent="-228600" algn="l" rtl="0">
              <a:lnSpc>
                <a:spcPct val="90000"/>
              </a:lnSpc>
              <a:spcAft>
                <a:spcPts val="600"/>
              </a:spcAft>
              <a:buFont typeface="Arial" panose="020B0604020202020204" pitchFamily="34" charset="0"/>
              <a:buChar char="•"/>
            </a:pPr>
            <a:endParaRPr lang="en-US" sz="2000" dirty="0"/>
          </a:p>
        </p:txBody>
      </p:sp>
      <p:pic>
        <p:nvPicPr>
          <p:cNvPr id="9" name="תמונה 8">
            <a:extLst>
              <a:ext uri="{FF2B5EF4-FFF2-40B4-BE49-F238E27FC236}">
                <a16:creationId xmlns:a16="http://schemas.microsoft.com/office/drawing/2014/main" id="{97A79058-52CF-4E0E-A413-20D355B3D4F5}"/>
              </a:ext>
            </a:extLst>
          </p:cNvPr>
          <p:cNvPicPr>
            <a:picLocks noChangeAspect="1"/>
          </p:cNvPicPr>
          <p:nvPr/>
        </p:nvPicPr>
        <p:blipFill>
          <a:blip r:embed="rId2"/>
          <a:stretch>
            <a:fillRect/>
          </a:stretch>
        </p:blipFill>
        <p:spPr>
          <a:xfrm>
            <a:off x="6580593" y="227436"/>
            <a:ext cx="4812966" cy="30321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תמונה 6">
            <a:extLst>
              <a:ext uri="{FF2B5EF4-FFF2-40B4-BE49-F238E27FC236}">
                <a16:creationId xmlns:a16="http://schemas.microsoft.com/office/drawing/2014/main" id="{9D90B52C-9C91-4507-A40A-2209C0F235B9}"/>
              </a:ext>
            </a:extLst>
          </p:cNvPr>
          <p:cNvPicPr>
            <a:picLocks noChangeAspect="1"/>
          </p:cNvPicPr>
          <p:nvPr/>
        </p:nvPicPr>
        <p:blipFill>
          <a:blip r:embed="rId3"/>
          <a:stretch>
            <a:fillRect/>
          </a:stretch>
        </p:blipFill>
        <p:spPr>
          <a:xfrm>
            <a:off x="6580593" y="3598397"/>
            <a:ext cx="4812965" cy="30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תמונה 15">
            <a:extLst>
              <a:ext uri="{FF2B5EF4-FFF2-40B4-BE49-F238E27FC236}">
                <a16:creationId xmlns:a16="http://schemas.microsoft.com/office/drawing/2014/main" id="{00E46209-9AFB-4A86-AC53-5A4E61530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spTree>
    <p:extLst>
      <p:ext uri="{BB962C8B-B14F-4D97-AF65-F5344CB8AC3E}">
        <p14:creationId xmlns:p14="http://schemas.microsoft.com/office/powerpoint/2010/main" val="3177850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lumMod val="50000"/>
              </a:schemeClr>
            </a:gs>
            <a:gs pos="66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CE87F2F3-6479-4EFE-ABCA-12D17B137990}"/>
              </a:ext>
            </a:extLst>
          </p:cNvPr>
          <p:cNvSpPr txBox="1"/>
          <p:nvPr/>
        </p:nvSpPr>
        <p:spPr>
          <a:xfrm>
            <a:off x="4944140" y="542259"/>
            <a:ext cx="6166883" cy="646331"/>
          </a:xfrm>
          <a:prstGeom prst="rect">
            <a:avLst/>
          </a:prstGeom>
          <a:noFill/>
        </p:spPr>
        <p:txBody>
          <a:bodyPr wrap="square" rtlCol="1">
            <a:spAutoFit/>
          </a:bodyPr>
          <a:lstStyle/>
          <a:p>
            <a:pPr algn="r" rtl="1"/>
            <a:r>
              <a:rPr lang="he-IL" sz="3600" b="1" dirty="0">
                <a:solidFill>
                  <a:schemeClr val="bg1">
                    <a:lumMod val="85000"/>
                    <a:lumOff val="15000"/>
                  </a:schemeClr>
                </a:solidFill>
              </a:rPr>
              <a:t>פערים בפיתוח האפליקציה:</a:t>
            </a:r>
          </a:p>
        </p:txBody>
      </p:sp>
      <p:sp>
        <p:nvSpPr>
          <p:cNvPr id="3" name="תיבת טקסט 2">
            <a:extLst>
              <a:ext uri="{FF2B5EF4-FFF2-40B4-BE49-F238E27FC236}">
                <a16:creationId xmlns:a16="http://schemas.microsoft.com/office/drawing/2014/main" id="{71EF23A3-8397-4A17-A77E-E0E9F30C55F0}"/>
              </a:ext>
            </a:extLst>
          </p:cNvPr>
          <p:cNvSpPr txBox="1"/>
          <p:nvPr/>
        </p:nvSpPr>
        <p:spPr>
          <a:xfrm>
            <a:off x="6198781" y="1743739"/>
            <a:ext cx="5209954" cy="1477328"/>
          </a:xfrm>
          <a:prstGeom prst="rect">
            <a:avLst/>
          </a:prstGeom>
          <a:noFill/>
        </p:spPr>
        <p:txBody>
          <a:bodyPr wrap="square" rtlCol="1">
            <a:spAutoFit/>
          </a:bodyPr>
          <a:lstStyle/>
          <a:p>
            <a:pPr marL="285750" indent="-285750" algn="r" rtl="1">
              <a:buFont typeface="Arial" panose="020B0604020202020204" pitchFamily="34" charset="0"/>
              <a:buChar char="•"/>
            </a:pPr>
            <a:r>
              <a:rPr lang="he-IL" dirty="0">
                <a:solidFill>
                  <a:schemeClr val="bg1">
                    <a:lumMod val="85000"/>
                    <a:lumOff val="15000"/>
                  </a:schemeClr>
                </a:solidFill>
              </a:rPr>
              <a:t>במהלך תכנון </a:t>
            </a:r>
            <a:r>
              <a:rPr lang="he-IL" dirty="0" err="1">
                <a:solidFill>
                  <a:schemeClr val="bg1">
                    <a:lumMod val="85000"/>
                    <a:lumOff val="15000"/>
                  </a:schemeClr>
                </a:solidFill>
              </a:rPr>
              <a:t>האפלקציה</a:t>
            </a:r>
            <a:r>
              <a:rPr lang="he-IL" dirty="0">
                <a:solidFill>
                  <a:schemeClr val="bg1">
                    <a:lumMod val="85000"/>
                    <a:lumOff val="15000"/>
                  </a:schemeClr>
                </a:solidFill>
              </a:rPr>
              <a:t> רצינו להוסיף אפשרות של צ'אט בין הנוסע לנהג, אך עקב מגבלת הזמן, נאלצנו להסתפק בהודעה רגילה הנשלחת מהאפליקציה לנהג על ידי הנוסע.</a:t>
            </a:r>
          </a:p>
          <a:p>
            <a:endParaRPr lang="he-IL" dirty="0"/>
          </a:p>
        </p:txBody>
      </p:sp>
      <p:sp>
        <p:nvSpPr>
          <p:cNvPr id="4" name="תיבת טקסט 3">
            <a:extLst>
              <a:ext uri="{FF2B5EF4-FFF2-40B4-BE49-F238E27FC236}">
                <a16:creationId xmlns:a16="http://schemas.microsoft.com/office/drawing/2014/main" id="{996AF1D2-D382-4BAC-A136-7D9BA3D705BA}"/>
              </a:ext>
            </a:extLst>
          </p:cNvPr>
          <p:cNvSpPr txBox="1"/>
          <p:nvPr/>
        </p:nvSpPr>
        <p:spPr>
          <a:xfrm>
            <a:off x="4210050" y="3105834"/>
            <a:ext cx="5295014" cy="646331"/>
          </a:xfrm>
          <a:prstGeom prst="rect">
            <a:avLst/>
          </a:prstGeom>
          <a:noFill/>
        </p:spPr>
        <p:txBody>
          <a:bodyPr wrap="square" rtlCol="1">
            <a:spAutoFit/>
          </a:bodyPr>
          <a:lstStyle/>
          <a:p>
            <a:pPr marL="285750" indent="-285750" algn="r" rtl="1">
              <a:buFont typeface="Arial" panose="020B0604020202020204" pitchFamily="34" charset="0"/>
              <a:buChar char="•"/>
            </a:pPr>
            <a:r>
              <a:rPr lang="he-IL" dirty="0">
                <a:solidFill>
                  <a:schemeClr val="bg1">
                    <a:lumMod val="85000"/>
                    <a:lumOff val="15000"/>
                  </a:schemeClr>
                </a:solidFill>
              </a:rPr>
              <a:t>בנוסף, רצינו ליצור מפה המנחה את הנוסע בזמן אמת על מיקומו של הנהג, באמצעות שימוש ב </a:t>
            </a:r>
            <a:r>
              <a:rPr lang="en-US" dirty="0">
                <a:solidFill>
                  <a:schemeClr val="bg1">
                    <a:lumMod val="85000"/>
                    <a:lumOff val="15000"/>
                  </a:schemeClr>
                </a:solidFill>
              </a:rPr>
              <a:t>GPS</a:t>
            </a:r>
            <a:r>
              <a:rPr lang="he-IL" dirty="0">
                <a:solidFill>
                  <a:schemeClr val="bg1">
                    <a:lumMod val="85000"/>
                    <a:lumOff val="15000"/>
                  </a:schemeClr>
                </a:solidFill>
              </a:rPr>
              <a:t> </a:t>
            </a:r>
          </a:p>
        </p:txBody>
      </p:sp>
      <p:sp>
        <p:nvSpPr>
          <p:cNvPr id="5" name="תיבת טקסט 4">
            <a:extLst>
              <a:ext uri="{FF2B5EF4-FFF2-40B4-BE49-F238E27FC236}">
                <a16:creationId xmlns:a16="http://schemas.microsoft.com/office/drawing/2014/main" id="{C458760E-B522-431A-8AA2-C8F05C3310AE}"/>
              </a:ext>
            </a:extLst>
          </p:cNvPr>
          <p:cNvSpPr txBox="1"/>
          <p:nvPr/>
        </p:nvSpPr>
        <p:spPr>
          <a:xfrm>
            <a:off x="6539023" y="4134095"/>
            <a:ext cx="4869712" cy="1754326"/>
          </a:xfrm>
          <a:prstGeom prst="rect">
            <a:avLst/>
          </a:prstGeom>
          <a:noFill/>
        </p:spPr>
        <p:txBody>
          <a:bodyPr wrap="square" rtlCol="1">
            <a:spAutoFit/>
          </a:bodyPr>
          <a:lstStyle/>
          <a:p>
            <a:pPr marL="285750" indent="-285750" algn="r" rtl="1">
              <a:buFont typeface="Arial" panose="020B0604020202020204" pitchFamily="34" charset="0"/>
              <a:buChar char="•"/>
            </a:pPr>
            <a:r>
              <a:rPr lang="he-IL" dirty="0">
                <a:solidFill>
                  <a:schemeClr val="bg1">
                    <a:lumMod val="85000"/>
                    <a:lumOff val="15000"/>
                  </a:schemeClr>
                </a:solidFill>
              </a:rPr>
              <a:t>במערכות דומות, כמו שירותי מוניות </a:t>
            </a:r>
            <a:r>
              <a:rPr lang="he-IL" dirty="0" err="1">
                <a:solidFill>
                  <a:schemeClr val="bg1">
                    <a:lumMod val="85000"/>
                    <a:lumOff val="15000"/>
                  </a:schemeClr>
                </a:solidFill>
              </a:rPr>
              <a:t>ואטובוסים</a:t>
            </a:r>
            <a:r>
              <a:rPr lang="he-IL" dirty="0">
                <a:solidFill>
                  <a:schemeClr val="bg1">
                    <a:lumMod val="85000"/>
                    <a:lumOff val="15000"/>
                  </a:schemeClr>
                </a:solidFill>
              </a:rPr>
              <a:t>, קיימת אפשרות לדירוג הנסיעה. רצינו להוסיף אפשרות כזו גם באפליקציה שלנו, כך שנהגים 'טובים' יתוגמלו בחשיפה גדולה יותר באפליקציה, ונוסעים ידעו להימנע מנהגים שלא מתאימים להם.</a:t>
            </a:r>
          </a:p>
          <a:p>
            <a:endParaRPr lang="he-IL" dirty="0"/>
          </a:p>
        </p:txBody>
      </p:sp>
      <p:pic>
        <p:nvPicPr>
          <p:cNvPr id="6" name="תמונה 3" descr="תמונה שמכילה מכונית, חוץ, כתום, תובלה&#10;&#10;התיאור נוצר באופן אוטומטי">
            <a:extLst>
              <a:ext uri="{FF2B5EF4-FFF2-40B4-BE49-F238E27FC236}">
                <a16:creationId xmlns:a16="http://schemas.microsoft.com/office/drawing/2014/main" id="{2A527F98-17D2-42D0-9B81-9448BDD17F6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4149" r="14690"/>
          <a:stretch/>
        </p:blipFill>
        <p:spPr>
          <a:xfrm>
            <a:off x="0" y="0"/>
            <a:ext cx="3257551" cy="6858000"/>
          </a:xfrm>
          <a:prstGeom prst="rect">
            <a:avLst/>
          </a:prstGeom>
          <a:effectLst>
            <a:outerShdw dist="50800" dir="5400000" algn="ctr" rotWithShape="0">
              <a:srgbClr val="000000">
                <a:alpha val="43137"/>
              </a:srgbClr>
            </a:outerShdw>
          </a:effectLst>
        </p:spPr>
      </p:pic>
      <p:pic>
        <p:nvPicPr>
          <p:cNvPr id="7" name="תמונה 15">
            <a:extLst>
              <a:ext uri="{FF2B5EF4-FFF2-40B4-BE49-F238E27FC236}">
                <a16:creationId xmlns:a16="http://schemas.microsoft.com/office/drawing/2014/main" id="{6247545D-C37A-4E67-A014-5AB985C32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pic>
        <p:nvPicPr>
          <p:cNvPr id="9" name="Picture 8" descr="Icon&#10;&#10;Description automatically generated">
            <a:extLst>
              <a:ext uri="{FF2B5EF4-FFF2-40B4-BE49-F238E27FC236}">
                <a16:creationId xmlns:a16="http://schemas.microsoft.com/office/drawing/2014/main" id="{113D4235-D0DE-4BDC-BFDC-AFC2A4C69CBD}"/>
              </a:ext>
            </a:extLst>
          </p:cNvPr>
          <p:cNvPicPr>
            <a:picLocks noChangeAspect="1"/>
          </p:cNvPicPr>
          <p:nvPr/>
        </p:nvPicPr>
        <p:blipFill>
          <a:blip r:embed="rId5"/>
          <a:stretch>
            <a:fillRect/>
          </a:stretch>
        </p:blipFill>
        <p:spPr>
          <a:xfrm>
            <a:off x="5689194" y="1907110"/>
            <a:ext cx="528637" cy="480204"/>
          </a:xfrm>
          <a:prstGeom prst="rect">
            <a:avLst/>
          </a:prstGeom>
        </p:spPr>
      </p:pic>
      <p:pic>
        <p:nvPicPr>
          <p:cNvPr id="13" name="Picture 12" descr="Icon&#10;&#10;Description automatically generated">
            <a:extLst>
              <a:ext uri="{FF2B5EF4-FFF2-40B4-BE49-F238E27FC236}">
                <a16:creationId xmlns:a16="http://schemas.microsoft.com/office/drawing/2014/main" id="{27F5A82C-0482-4148-8054-D7F43C92D01F}"/>
              </a:ext>
            </a:extLst>
          </p:cNvPr>
          <p:cNvPicPr>
            <a:picLocks noChangeAspect="1"/>
          </p:cNvPicPr>
          <p:nvPr/>
        </p:nvPicPr>
        <p:blipFill>
          <a:blip r:embed="rId6"/>
          <a:stretch>
            <a:fillRect/>
          </a:stretch>
        </p:blipFill>
        <p:spPr>
          <a:xfrm>
            <a:off x="3583370" y="3214350"/>
            <a:ext cx="763197" cy="429298"/>
          </a:xfrm>
          <a:prstGeom prst="rect">
            <a:avLst/>
          </a:prstGeom>
        </p:spPr>
      </p:pic>
      <p:pic>
        <p:nvPicPr>
          <p:cNvPr id="3076" name="Picture 4" descr="Emoji Wiki">
            <a:extLst>
              <a:ext uri="{FF2B5EF4-FFF2-40B4-BE49-F238E27FC236}">
                <a16:creationId xmlns:a16="http://schemas.microsoft.com/office/drawing/2014/main" id="{C3D64AFC-2FBD-422A-B79E-418658CB7C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506" y="4518983"/>
            <a:ext cx="1218987" cy="69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139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schemeClr>
            </a:gs>
            <a:gs pos="66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ED878FA9-9EF2-4D4E-8368-8B98158C97DB}"/>
              </a:ext>
            </a:extLst>
          </p:cNvPr>
          <p:cNvSpPr txBox="1"/>
          <p:nvPr/>
        </p:nvSpPr>
        <p:spPr>
          <a:xfrm>
            <a:off x="9016410" y="4688958"/>
            <a:ext cx="2051488" cy="369332"/>
          </a:xfrm>
          <a:prstGeom prst="rect">
            <a:avLst/>
          </a:prstGeom>
          <a:noFill/>
        </p:spPr>
        <p:txBody>
          <a:bodyPr wrap="square" rtlCol="1">
            <a:spAutoFit/>
          </a:bodyPr>
          <a:lstStyle/>
          <a:p>
            <a:pPr algn="ctr" rtl="1"/>
            <a:r>
              <a:rPr lang="en-US" sz="1800" b="1" dirty="0">
                <a:solidFill>
                  <a:schemeClr val="bg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rPr>
              <a:t>Use case diagram</a:t>
            </a:r>
            <a:endParaRPr lang="he-IL" dirty="0">
              <a:solidFill>
                <a:schemeClr val="bg1">
                  <a:lumMod val="85000"/>
                  <a:lumOff val="15000"/>
                </a:schemeClr>
              </a:solidFill>
            </a:endParaRPr>
          </a:p>
        </p:txBody>
      </p:sp>
      <p:sp>
        <p:nvSpPr>
          <p:cNvPr id="10" name="חץ: למעלה 9">
            <a:extLst>
              <a:ext uri="{FF2B5EF4-FFF2-40B4-BE49-F238E27FC236}">
                <a16:creationId xmlns:a16="http://schemas.microsoft.com/office/drawing/2014/main" id="{735E7304-CE84-4307-8DEB-9D8069D693B8}"/>
              </a:ext>
            </a:extLst>
          </p:cNvPr>
          <p:cNvSpPr/>
          <p:nvPr/>
        </p:nvSpPr>
        <p:spPr>
          <a:xfrm>
            <a:off x="9845749" y="3955312"/>
            <a:ext cx="425302" cy="489097"/>
          </a:xfrm>
          <a:prstGeom prst="upArrow">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תיבת טקסט 10">
            <a:extLst>
              <a:ext uri="{FF2B5EF4-FFF2-40B4-BE49-F238E27FC236}">
                <a16:creationId xmlns:a16="http://schemas.microsoft.com/office/drawing/2014/main" id="{248C5489-91E2-4B18-9A9E-FCE6E55A017B}"/>
              </a:ext>
            </a:extLst>
          </p:cNvPr>
          <p:cNvSpPr txBox="1"/>
          <p:nvPr/>
        </p:nvSpPr>
        <p:spPr>
          <a:xfrm>
            <a:off x="9330069" y="5671600"/>
            <a:ext cx="1881963" cy="369332"/>
          </a:xfrm>
          <a:prstGeom prst="rect">
            <a:avLst/>
          </a:prstGeom>
          <a:noFill/>
        </p:spPr>
        <p:txBody>
          <a:bodyPr wrap="square" rtlCol="1">
            <a:spAutoFit/>
          </a:bodyPr>
          <a:lstStyle/>
          <a:p>
            <a:pPr algn="ctr"/>
            <a:r>
              <a:rPr lang="en-US" sz="1800" b="1" dirty="0">
                <a:solidFill>
                  <a:schemeClr val="bg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rPr>
              <a:t>Activity diagram</a:t>
            </a:r>
            <a:r>
              <a:rPr lang="en-US" sz="1800" b="1" dirty="0">
                <a:solidFill>
                  <a:schemeClr val="bg1">
                    <a:lumMod val="85000"/>
                    <a:lumOff val="15000"/>
                  </a:schemeClr>
                </a:solidFill>
                <a:effectLst/>
                <a:latin typeface="Arial" panose="020B0604020202020204" pitchFamily="34" charset="0"/>
                <a:ea typeface="Calibri" panose="020F0502020204030204" pitchFamily="34" charset="0"/>
              </a:rPr>
              <a:t> </a:t>
            </a:r>
            <a:endParaRPr lang="he-IL" dirty="0">
              <a:solidFill>
                <a:schemeClr val="bg1">
                  <a:lumMod val="85000"/>
                  <a:lumOff val="15000"/>
                </a:schemeClr>
              </a:solidFill>
            </a:endParaRPr>
          </a:p>
        </p:txBody>
      </p:sp>
      <p:sp>
        <p:nvSpPr>
          <p:cNvPr id="12" name="חץ: שמאלה 11">
            <a:extLst>
              <a:ext uri="{FF2B5EF4-FFF2-40B4-BE49-F238E27FC236}">
                <a16:creationId xmlns:a16="http://schemas.microsoft.com/office/drawing/2014/main" id="{B0054A9C-4E69-4D1C-A0DE-B0D4E8AB91BE}"/>
              </a:ext>
            </a:extLst>
          </p:cNvPr>
          <p:cNvSpPr/>
          <p:nvPr/>
        </p:nvSpPr>
        <p:spPr>
          <a:xfrm>
            <a:off x="8447567" y="5718042"/>
            <a:ext cx="733647" cy="241742"/>
          </a:xfrm>
          <a:prstGeom prst="leftArrow">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תיבת טקסט 12">
            <a:extLst>
              <a:ext uri="{FF2B5EF4-FFF2-40B4-BE49-F238E27FC236}">
                <a16:creationId xmlns:a16="http://schemas.microsoft.com/office/drawing/2014/main" id="{6AC4CC28-7A9B-4BB5-A7DB-2984BC4DA053}"/>
              </a:ext>
            </a:extLst>
          </p:cNvPr>
          <p:cNvSpPr txBox="1"/>
          <p:nvPr/>
        </p:nvSpPr>
        <p:spPr>
          <a:xfrm>
            <a:off x="1315678" y="4602260"/>
            <a:ext cx="2764465" cy="369332"/>
          </a:xfrm>
          <a:prstGeom prst="rect">
            <a:avLst/>
          </a:prstGeom>
          <a:noFill/>
        </p:spPr>
        <p:txBody>
          <a:bodyPr wrap="square" rtlCol="1">
            <a:spAutoFit/>
          </a:bodyPr>
          <a:lstStyle/>
          <a:p>
            <a:pPr algn="ctr" rtl="1"/>
            <a:r>
              <a:rPr lang="en-US" sz="1800" b="1" dirty="0">
                <a:solidFill>
                  <a:schemeClr val="bg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rPr>
              <a:t>State machine diagram</a:t>
            </a:r>
            <a:r>
              <a:rPr lang="en-US" sz="1800" dirty="0">
                <a:solidFill>
                  <a:schemeClr val="bg1">
                    <a:lumMod val="85000"/>
                    <a:lumOff val="15000"/>
                  </a:schemeClr>
                </a:solidFill>
                <a:effectLst/>
                <a:latin typeface="Arial" panose="020B0604020202020204" pitchFamily="34" charset="0"/>
                <a:ea typeface="Calibri" panose="020F0502020204030204" pitchFamily="34" charset="0"/>
              </a:rPr>
              <a:t> </a:t>
            </a:r>
            <a:endParaRPr lang="he-IL" dirty="0">
              <a:solidFill>
                <a:schemeClr val="bg1">
                  <a:lumMod val="85000"/>
                  <a:lumOff val="15000"/>
                </a:schemeClr>
              </a:solidFill>
            </a:endParaRPr>
          </a:p>
        </p:txBody>
      </p:sp>
      <p:sp>
        <p:nvSpPr>
          <p:cNvPr id="14" name="חץ: למעלה 13">
            <a:extLst>
              <a:ext uri="{FF2B5EF4-FFF2-40B4-BE49-F238E27FC236}">
                <a16:creationId xmlns:a16="http://schemas.microsoft.com/office/drawing/2014/main" id="{6A63733D-B2D0-4D77-B02A-A2C30DC31ED2}"/>
              </a:ext>
            </a:extLst>
          </p:cNvPr>
          <p:cNvSpPr/>
          <p:nvPr/>
        </p:nvSpPr>
        <p:spPr>
          <a:xfrm>
            <a:off x="2602217" y="3415860"/>
            <a:ext cx="470592" cy="954121"/>
          </a:xfrm>
          <a:prstGeom prst="upArrow">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תמונה 15">
            <a:extLst>
              <a:ext uri="{FF2B5EF4-FFF2-40B4-BE49-F238E27FC236}">
                <a16:creationId xmlns:a16="http://schemas.microsoft.com/office/drawing/2014/main" id="{9ACD507A-D59A-4EAC-983F-C641E859F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pic>
        <p:nvPicPr>
          <p:cNvPr id="3" name="Picture 2">
            <a:extLst>
              <a:ext uri="{FF2B5EF4-FFF2-40B4-BE49-F238E27FC236}">
                <a16:creationId xmlns:a16="http://schemas.microsoft.com/office/drawing/2014/main" id="{3707AB9D-1B07-4B1C-A3FB-DCDDFAD5B731}"/>
              </a:ext>
            </a:extLst>
          </p:cNvPr>
          <p:cNvPicPr>
            <a:picLocks noChangeAspect="1"/>
          </p:cNvPicPr>
          <p:nvPr/>
        </p:nvPicPr>
        <p:blipFill>
          <a:blip r:embed="rId3"/>
          <a:stretch>
            <a:fillRect/>
          </a:stretch>
        </p:blipFill>
        <p:spPr>
          <a:xfrm>
            <a:off x="7594004" y="247706"/>
            <a:ext cx="3945839" cy="316815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D784CB2-1710-42A5-97D4-582E2B61B69A}"/>
              </a:ext>
            </a:extLst>
          </p:cNvPr>
          <p:cNvPicPr>
            <a:picLocks noChangeAspect="1"/>
          </p:cNvPicPr>
          <p:nvPr/>
        </p:nvPicPr>
        <p:blipFill>
          <a:blip r:embed="rId4"/>
          <a:stretch>
            <a:fillRect/>
          </a:stretch>
        </p:blipFill>
        <p:spPr>
          <a:xfrm>
            <a:off x="960640" y="347130"/>
            <a:ext cx="4224337" cy="283004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0B9C1BC-E48F-4629-8901-E31BCBE35E91}"/>
              </a:ext>
            </a:extLst>
          </p:cNvPr>
          <p:cNvPicPr>
            <a:picLocks noChangeAspect="1"/>
          </p:cNvPicPr>
          <p:nvPr/>
        </p:nvPicPr>
        <p:blipFill>
          <a:blip r:embed="rId5"/>
          <a:stretch>
            <a:fillRect/>
          </a:stretch>
        </p:blipFill>
        <p:spPr>
          <a:xfrm>
            <a:off x="4080143" y="3670492"/>
            <a:ext cx="4057689" cy="2775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737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schemeClr>
            </a:gs>
            <a:gs pos="66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2802538A-FBDC-4CF1-97AD-29FDA9812E19}"/>
              </a:ext>
            </a:extLst>
          </p:cNvPr>
          <p:cNvSpPr txBox="1"/>
          <p:nvPr/>
        </p:nvSpPr>
        <p:spPr>
          <a:xfrm>
            <a:off x="637953" y="4455042"/>
            <a:ext cx="1711842" cy="369332"/>
          </a:xfrm>
          <a:prstGeom prst="rect">
            <a:avLst/>
          </a:prstGeom>
          <a:noFill/>
        </p:spPr>
        <p:txBody>
          <a:bodyPr wrap="square" rtlCol="1">
            <a:spAutoFit/>
          </a:bodyPr>
          <a:lstStyle/>
          <a:p>
            <a:pPr algn="ctr"/>
            <a:r>
              <a:rPr lang="en-US" sz="1800" b="1" dirty="0">
                <a:solidFill>
                  <a:schemeClr val="bg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rPr>
              <a:t>Class diagram</a:t>
            </a:r>
            <a:endParaRPr lang="he-IL" dirty="0">
              <a:solidFill>
                <a:schemeClr val="bg1">
                  <a:lumMod val="85000"/>
                  <a:lumOff val="15000"/>
                </a:schemeClr>
              </a:solidFill>
            </a:endParaRPr>
          </a:p>
        </p:txBody>
      </p:sp>
      <p:sp>
        <p:nvSpPr>
          <p:cNvPr id="9" name="חץ: למעלה 8">
            <a:extLst>
              <a:ext uri="{FF2B5EF4-FFF2-40B4-BE49-F238E27FC236}">
                <a16:creationId xmlns:a16="http://schemas.microsoft.com/office/drawing/2014/main" id="{BB9B0228-2B62-4AF7-967C-AE4FB9AA5F29}"/>
              </a:ext>
            </a:extLst>
          </p:cNvPr>
          <p:cNvSpPr/>
          <p:nvPr/>
        </p:nvSpPr>
        <p:spPr>
          <a:xfrm>
            <a:off x="1392867" y="3865553"/>
            <a:ext cx="361506" cy="493799"/>
          </a:xfrm>
          <a:prstGeom prst="upArrow">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תיבת טקסט 9">
            <a:extLst>
              <a:ext uri="{FF2B5EF4-FFF2-40B4-BE49-F238E27FC236}">
                <a16:creationId xmlns:a16="http://schemas.microsoft.com/office/drawing/2014/main" id="{853282FA-234B-41F9-AEFD-23D6D072AF57}"/>
              </a:ext>
            </a:extLst>
          </p:cNvPr>
          <p:cNvSpPr txBox="1"/>
          <p:nvPr/>
        </p:nvSpPr>
        <p:spPr>
          <a:xfrm>
            <a:off x="637953" y="5593716"/>
            <a:ext cx="1711842" cy="369332"/>
          </a:xfrm>
          <a:prstGeom prst="rect">
            <a:avLst/>
          </a:prstGeom>
          <a:noFill/>
        </p:spPr>
        <p:txBody>
          <a:bodyPr wrap="square" rtlCol="1">
            <a:spAutoFit/>
          </a:bodyPr>
          <a:lstStyle/>
          <a:p>
            <a:r>
              <a:rPr lang="en-US" sz="1800" b="1" dirty="0">
                <a:solidFill>
                  <a:schemeClr val="bg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rPr>
              <a:t>Object diagram</a:t>
            </a:r>
            <a:endParaRPr lang="he-IL" dirty="0">
              <a:solidFill>
                <a:schemeClr val="bg1">
                  <a:lumMod val="85000"/>
                  <a:lumOff val="15000"/>
                </a:schemeClr>
              </a:solidFill>
            </a:endParaRPr>
          </a:p>
        </p:txBody>
      </p:sp>
      <p:sp>
        <p:nvSpPr>
          <p:cNvPr id="11" name="חץ: ימינה 10">
            <a:extLst>
              <a:ext uri="{FF2B5EF4-FFF2-40B4-BE49-F238E27FC236}">
                <a16:creationId xmlns:a16="http://schemas.microsoft.com/office/drawing/2014/main" id="{E2311C42-D8CA-48EA-BECF-C7AE929C2D55}"/>
              </a:ext>
            </a:extLst>
          </p:cNvPr>
          <p:cNvSpPr/>
          <p:nvPr/>
        </p:nvSpPr>
        <p:spPr>
          <a:xfrm>
            <a:off x="2530750" y="5593716"/>
            <a:ext cx="839972" cy="369332"/>
          </a:xfrm>
          <a:prstGeom prst="rightArrow">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תיבת טקסט 12">
            <a:extLst>
              <a:ext uri="{FF2B5EF4-FFF2-40B4-BE49-F238E27FC236}">
                <a16:creationId xmlns:a16="http://schemas.microsoft.com/office/drawing/2014/main" id="{707231AA-FFCF-4FE9-9D95-7EA8B1FD1705}"/>
              </a:ext>
            </a:extLst>
          </p:cNvPr>
          <p:cNvSpPr txBox="1"/>
          <p:nvPr/>
        </p:nvSpPr>
        <p:spPr>
          <a:xfrm>
            <a:off x="9357400" y="5090777"/>
            <a:ext cx="2420680" cy="369332"/>
          </a:xfrm>
          <a:prstGeom prst="rect">
            <a:avLst/>
          </a:prstGeom>
          <a:noFill/>
        </p:spPr>
        <p:txBody>
          <a:bodyPr wrap="square" rtlCol="1">
            <a:spAutoFit/>
          </a:bodyPr>
          <a:lstStyle/>
          <a:p>
            <a:r>
              <a:rPr lang="en-US" sz="1800" b="1" dirty="0">
                <a:solidFill>
                  <a:schemeClr val="bg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rPr>
              <a:t>Sequence diagram</a:t>
            </a:r>
            <a:r>
              <a:rPr lang="en-US" sz="1800" dirty="0">
                <a:solidFill>
                  <a:schemeClr val="bg1">
                    <a:lumMod val="85000"/>
                    <a:lumOff val="15000"/>
                  </a:schemeClr>
                </a:solidFill>
                <a:effectLst/>
                <a:latin typeface="Arial" panose="020B0604020202020204" pitchFamily="34" charset="0"/>
                <a:ea typeface="Calibri" panose="020F0502020204030204" pitchFamily="34" charset="0"/>
              </a:rPr>
              <a:t> </a:t>
            </a:r>
            <a:endParaRPr lang="he-IL" dirty="0">
              <a:solidFill>
                <a:schemeClr val="bg1">
                  <a:lumMod val="85000"/>
                  <a:lumOff val="15000"/>
                </a:schemeClr>
              </a:solidFill>
            </a:endParaRPr>
          </a:p>
        </p:txBody>
      </p:sp>
      <p:sp>
        <p:nvSpPr>
          <p:cNvPr id="14" name="חץ: למעלה 13">
            <a:extLst>
              <a:ext uri="{FF2B5EF4-FFF2-40B4-BE49-F238E27FC236}">
                <a16:creationId xmlns:a16="http://schemas.microsoft.com/office/drawing/2014/main" id="{DDEB9F04-55B5-49CD-8963-F33476DAF0D3}"/>
              </a:ext>
            </a:extLst>
          </p:cNvPr>
          <p:cNvSpPr/>
          <p:nvPr/>
        </p:nvSpPr>
        <p:spPr>
          <a:xfrm>
            <a:off x="10200202" y="4007320"/>
            <a:ext cx="464253" cy="926187"/>
          </a:xfrm>
          <a:prstGeom prst="upArrow">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5">
            <a:extLst>
              <a:ext uri="{FF2B5EF4-FFF2-40B4-BE49-F238E27FC236}">
                <a16:creationId xmlns:a16="http://schemas.microsoft.com/office/drawing/2014/main" id="{77140A1B-55C4-4600-A878-56C8682B4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pic>
        <p:nvPicPr>
          <p:cNvPr id="4" name="Picture 3">
            <a:extLst>
              <a:ext uri="{FF2B5EF4-FFF2-40B4-BE49-F238E27FC236}">
                <a16:creationId xmlns:a16="http://schemas.microsoft.com/office/drawing/2014/main" id="{70F57E7B-1252-49A2-AF32-7F7C0BA88CCC}"/>
              </a:ext>
            </a:extLst>
          </p:cNvPr>
          <p:cNvPicPr>
            <a:picLocks noChangeAspect="1"/>
          </p:cNvPicPr>
          <p:nvPr/>
        </p:nvPicPr>
        <p:blipFill>
          <a:blip r:embed="rId3"/>
          <a:stretch>
            <a:fillRect/>
          </a:stretch>
        </p:blipFill>
        <p:spPr>
          <a:xfrm>
            <a:off x="4157999" y="3681768"/>
            <a:ext cx="4301185" cy="281801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1DAD3332-5369-46BA-89D7-DF37E8A2A9AB}"/>
              </a:ext>
            </a:extLst>
          </p:cNvPr>
          <p:cNvPicPr>
            <a:picLocks noChangeAspect="1"/>
          </p:cNvPicPr>
          <p:nvPr/>
        </p:nvPicPr>
        <p:blipFill>
          <a:blip r:embed="rId4"/>
          <a:stretch>
            <a:fillRect/>
          </a:stretch>
        </p:blipFill>
        <p:spPr>
          <a:xfrm>
            <a:off x="6792309" y="287078"/>
            <a:ext cx="4295920" cy="2999863"/>
          </a:xfrm>
          <a:prstGeom prst="rect">
            <a:avLst/>
          </a:prstGeom>
          <a:ln>
            <a:noFill/>
          </a:ln>
          <a:effectLst>
            <a:outerShdw blurRad="292100" dist="139700" dir="2700000" algn="tl" rotWithShape="0">
              <a:srgbClr val="333333">
                <a:alpha val="65000"/>
              </a:srgbClr>
            </a:outerShdw>
          </a:effectLst>
        </p:spPr>
      </p:pic>
      <p:pic>
        <p:nvPicPr>
          <p:cNvPr id="17" name="Picture 16" descr="Diagram&#10;&#10;Description automatically generated">
            <a:extLst>
              <a:ext uri="{FF2B5EF4-FFF2-40B4-BE49-F238E27FC236}">
                <a16:creationId xmlns:a16="http://schemas.microsoft.com/office/drawing/2014/main" id="{8559ABC9-CA85-44A3-A8CA-949E56E7B6C3}"/>
              </a:ext>
            </a:extLst>
          </p:cNvPr>
          <p:cNvPicPr>
            <a:picLocks noChangeAspect="1"/>
          </p:cNvPicPr>
          <p:nvPr/>
        </p:nvPicPr>
        <p:blipFill>
          <a:blip r:embed="rId5"/>
          <a:stretch>
            <a:fillRect/>
          </a:stretch>
        </p:blipFill>
        <p:spPr>
          <a:xfrm>
            <a:off x="653680" y="278194"/>
            <a:ext cx="4023095" cy="30199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8401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schemeClr>
            </a:gs>
            <a:gs pos="66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2E3382E2-6016-4639-94FB-FB67A01AD6D3}"/>
              </a:ext>
            </a:extLst>
          </p:cNvPr>
          <p:cNvSpPr txBox="1"/>
          <p:nvPr/>
        </p:nvSpPr>
        <p:spPr>
          <a:xfrm>
            <a:off x="5603357" y="716958"/>
            <a:ext cx="2339163" cy="369332"/>
          </a:xfrm>
          <a:prstGeom prst="rect">
            <a:avLst/>
          </a:prstGeom>
          <a:noFill/>
        </p:spPr>
        <p:txBody>
          <a:bodyPr wrap="square" rtlCol="1">
            <a:spAutoFit/>
          </a:bodyPr>
          <a:lstStyle/>
          <a:p>
            <a:r>
              <a:rPr lang="en-US" b="1" dirty="0">
                <a:solidFill>
                  <a:schemeClr val="bg1">
                    <a:lumMod val="85000"/>
                    <a:lumOff val="15000"/>
                  </a:schemeClr>
                </a:solidFill>
              </a:rPr>
              <a:t>ERD</a:t>
            </a:r>
            <a:endParaRPr lang="he-IL" b="1" dirty="0">
              <a:solidFill>
                <a:schemeClr val="bg1">
                  <a:lumMod val="85000"/>
                  <a:lumOff val="15000"/>
                </a:schemeClr>
              </a:solidFill>
            </a:endParaRPr>
          </a:p>
        </p:txBody>
      </p:sp>
      <p:pic>
        <p:nvPicPr>
          <p:cNvPr id="5" name="תמונה 15">
            <a:extLst>
              <a:ext uri="{FF2B5EF4-FFF2-40B4-BE49-F238E27FC236}">
                <a16:creationId xmlns:a16="http://schemas.microsoft.com/office/drawing/2014/main" id="{A38CDAF3-85DF-4BBD-8D32-FB59904C5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pic>
        <p:nvPicPr>
          <p:cNvPr id="11" name="Picture 10">
            <a:extLst>
              <a:ext uri="{FF2B5EF4-FFF2-40B4-BE49-F238E27FC236}">
                <a16:creationId xmlns:a16="http://schemas.microsoft.com/office/drawing/2014/main" id="{214A9F3A-CE1B-459A-8CC9-5A724BF6BC5F}"/>
              </a:ext>
            </a:extLst>
          </p:cNvPr>
          <p:cNvPicPr>
            <a:picLocks noChangeAspect="1"/>
          </p:cNvPicPr>
          <p:nvPr/>
        </p:nvPicPr>
        <p:blipFill>
          <a:blip r:embed="rId3"/>
          <a:stretch>
            <a:fillRect/>
          </a:stretch>
        </p:blipFill>
        <p:spPr>
          <a:xfrm>
            <a:off x="2468880" y="1205637"/>
            <a:ext cx="6473190" cy="49354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8535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DD3DCD-9422-4022-A80A-22856D95D70A}"/>
              </a:ext>
            </a:extLst>
          </p:cNvPr>
          <p:cNvPicPr>
            <a:picLocks noChangeAspect="1"/>
          </p:cNvPicPr>
          <p:nvPr/>
        </p:nvPicPr>
        <p:blipFill rotWithShape="1">
          <a:blip r:embed="rId3"/>
          <a:srcRect l="625" t="14661" r="469" b="2619"/>
          <a:stretch/>
        </p:blipFill>
        <p:spPr>
          <a:xfrm>
            <a:off x="-16" y="1"/>
            <a:ext cx="12192016" cy="685800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DFC1F69-5955-4CD5-A4B4-39A9F9212709}"/>
              </a:ext>
            </a:extLst>
          </p:cNvPr>
          <p:cNvSpPr/>
          <p:nvPr/>
        </p:nvSpPr>
        <p:spPr>
          <a:xfrm>
            <a:off x="211520" y="2551837"/>
            <a:ext cx="4320415" cy="1754326"/>
          </a:xfrm>
          <a:prstGeom prst="rect">
            <a:avLst/>
          </a:prstGeom>
          <a:noFill/>
        </p:spPr>
        <p:txBody>
          <a:bodyPr wrap="none" lIns="91440" tIns="45720" rIns="91440" bIns="45720">
            <a:spAutoFit/>
          </a:bodyPr>
          <a:lstStyle/>
          <a:p>
            <a:pPr algn="ctr"/>
            <a:r>
              <a:rPr lang="he-IL" sz="5400" b="1" dirty="0">
                <a:ln w="9525">
                  <a:solidFill>
                    <a:schemeClr val="bg1"/>
                  </a:solidFill>
                  <a:prstDash val="solid"/>
                </a:ln>
                <a:solidFill>
                  <a:schemeClr val="bg1">
                    <a:lumMod val="65000"/>
                    <a:lumOff val="35000"/>
                  </a:schemeClr>
                </a:solidFill>
                <a:effectLst>
                  <a:outerShdw blurRad="12700" dist="38100" dir="2700000" algn="tl" rotWithShape="0">
                    <a:schemeClr val="bg1">
                      <a:lumMod val="50000"/>
                    </a:schemeClr>
                  </a:outerShdw>
                </a:effectLst>
              </a:rPr>
              <a:t>אז </a:t>
            </a:r>
            <a:r>
              <a:rPr lang="he-IL" sz="5400" b="1" cap="none" spc="0" dirty="0">
                <a:ln w="9525">
                  <a:solidFill>
                    <a:schemeClr val="bg1"/>
                  </a:solidFill>
                  <a:prstDash val="solid"/>
                </a:ln>
                <a:solidFill>
                  <a:schemeClr val="bg1">
                    <a:lumMod val="65000"/>
                    <a:lumOff val="35000"/>
                  </a:schemeClr>
                </a:solidFill>
                <a:effectLst>
                  <a:outerShdw blurRad="12700" dist="38100" dir="2700000" algn="tl" rotWithShape="0">
                    <a:schemeClr val="bg1">
                      <a:lumMod val="50000"/>
                    </a:schemeClr>
                  </a:outerShdw>
                </a:effectLst>
              </a:rPr>
              <a:t>מי בא איתי </a:t>
            </a:r>
          </a:p>
          <a:p>
            <a:pPr algn="ctr"/>
            <a:r>
              <a:rPr lang="he-IL" sz="5400" b="1" cap="none" spc="0" dirty="0">
                <a:ln w="9525">
                  <a:solidFill>
                    <a:schemeClr val="bg1"/>
                  </a:solidFill>
                  <a:prstDash val="solid"/>
                </a:ln>
                <a:solidFill>
                  <a:schemeClr val="bg1">
                    <a:lumMod val="65000"/>
                    <a:lumOff val="35000"/>
                  </a:schemeClr>
                </a:solidFill>
                <a:effectLst>
                  <a:outerShdw blurRad="12700" dist="38100" dir="2700000" algn="tl" rotWithShape="0">
                    <a:schemeClr val="bg1">
                      <a:lumMod val="50000"/>
                    </a:schemeClr>
                  </a:outerShdw>
                </a:effectLst>
              </a:rPr>
              <a:t>לאריאל?</a:t>
            </a:r>
            <a:endParaRPr lang="en-US" sz="5400" b="1" cap="none" spc="0" dirty="0">
              <a:ln w="9525">
                <a:solidFill>
                  <a:schemeClr val="bg1"/>
                </a:solidFill>
                <a:prstDash val="solid"/>
              </a:ln>
              <a:solidFill>
                <a:schemeClr val="bg1">
                  <a:lumMod val="65000"/>
                  <a:lumOff val="35000"/>
                </a:schemeClr>
              </a:solidFill>
              <a:effectLst>
                <a:outerShdw blurRad="12700" dist="38100" dir="2700000" algn="tl" rotWithShape="0">
                  <a:schemeClr val="bg1">
                    <a:lumMod val="50000"/>
                  </a:schemeClr>
                </a:outerShdw>
              </a:effectLst>
            </a:endParaRPr>
          </a:p>
        </p:txBody>
      </p:sp>
      <p:pic>
        <p:nvPicPr>
          <p:cNvPr id="4" name="תמונה 15">
            <a:extLst>
              <a:ext uri="{FF2B5EF4-FFF2-40B4-BE49-F238E27FC236}">
                <a16:creationId xmlns:a16="http://schemas.microsoft.com/office/drawing/2014/main" id="{681545CF-DE63-4814-8DDD-F8D1B500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spTree>
    <p:extLst>
      <p:ext uri="{BB962C8B-B14F-4D97-AF65-F5344CB8AC3E}">
        <p14:creationId xmlns:p14="http://schemas.microsoft.com/office/powerpoint/2010/main" val="1429721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schemeClr>
            </a:gs>
            <a:gs pos="66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73361F4E-184C-4BE3-A81B-EEAC910FA6FC}"/>
              </a:ext>
            </a:extLst>
          </p:cNvPr>
          <p:cNvSpPr txBox="1"/>
          <p:nvPr/>
        </p:nvSpPr>
        <p:spPr>
          <a:xfrm>
            <a:off x="6936663" y="310302"/>
            <a:ext cx="4642884" cy="5386090"/>
          </a:xfrm>
          <a:prstGeom prst="rect">
            <a:avLst/>
          </a:prstGeom>
          <a:noFill/>
        </p:spPr>
        <p:txBody>
          <a:bodyPr wrap="square" rtlCol="1">
            <a:spAutoFit/>
          </a:bodyPr>
          <a:lstStyle/>
          <a:p>
            <a:pPr algn="ctr" rtl="1"/>
            <a:r>
              <a:rPr lang="he-IL" sz="3600" b="1" dirty="0">
                <a:solidFill>
                  <a:schemeClr val="bg1">
                    <a:lumMod val="85000"/>
                    <a:lumOff val="15000"/>
                  </a:schemeClr>
                </a:solidFill>
              </a:rPr>
              <a:t>מה יש היום?</a:t>
            </a:r>
          </a:p>
          <a:p>
            <a:pPr algn="r" rtl="1"/>
            <a:endParaRPr lang="he-IL" sz="6000" b="1" dirty="0">
              <a:solidFill>
                <a:schemeClr val="bg1">
                  <a:lumMod val="85000"/>
                  <a:lumOff val="15000"/>
                </a:schemeClr>
              </a:solidFill>
            </a:endParaRPr>
          </a:p>
          <a:p>
            <a:pPr algn="r" rtl="1"/>
            <a:r>
              <a:rPr lang="he-IL" sz="2400" dirty="0">
                <a:solidFill>
                  <a:schemeClr val="bg1">
                    <a:lumMod val="85000"/>
                    <a:lumOff val="15000"/>
                  </a:schemeClr>
                </a:solidFill>
                <a:effectLst>
                  <a:outerShdw blurRad="50800" dist="38100" algn="l" rotWithShape="0">
                    <a:schemeClr val="tx1">
                      <a:lumMod val="75000"/>
                      <a:alpha val="40000"/>
                    </a:schemeClr>
                  </a:outerShdw>
                </a:effectLst>
              </a:rPr>
              <a:t>מתפללים שנשאר מקום בקבוצת </a:t>
            </a:r>
            <a:r>
              <a:rPr lang="he-IL" sz="2400" dirty="0" err="1">
                <a:solidFill>
                  <a:schemeClr val="bg1">
                    <a:lumMod val="85000"/>
                    <a:lumOff val="15000"/>
                  </a:schemeClr>
                </a:solidFill>
                <a:effectLst>
                  <a:outerShdw blurRad="50800" dist="38100" algn="l" rotWithShape="0">
                    <a:schemeClr val="tx1">
                      <a:lumMod val="75000"/>
                      <a:alpha val="40000"/>
                    </a:schemeClr>
                  </a:outerShdw>
                </a:effectLst>
              </a:rPr>
              <a:t>הוואטצאפ</a:t>
            </a:r>
            <a:r>
              <a:rPr lang="he-IL" sz="2400" dirty="0">
                <a:solidFill>
                  <a:schemeClr val="bg1">
                    <a:lumMod val="85000"/>
                    <a:lumOff val="15000"/>
                  </a:schemeClr>
                </a:solidFill>
                <a:effectLst>
                  <a:outerShdw blurRad="50800" dist="38100" algn="l" rotWithShape="0">
                    <a:schemeClr val="tx1">
                      <a:lumMod val="75000"/>
                      <a:alpha val="40000"/>
                    </a:schemeClr>
                  </a:outerShdw>
                </a:effectLst>
              </a:rPr>
              <a:t> שמתאימה </a:t>
            </a:r>
            <a:r>
              <a:rPr lang="he-IL" sz="2400" dirty="0" err="1">
                <a:solidFill>
                  <a:schemeClr val="bg1">
                    <a:lumMod val="85000"/>
                    <a:lumOff val="15000"/>
                  </a:schemeClr>
                </a:solidFill>
                <a:effectLst>
                  <a:outerShdw blurRad="50800" dist="38100" algn="l" rotWithShape="0">
                    <a:schemeClr val="tx1">
                      <a:lumMod val="75000"/>
                      <a:alpha val="40000"/>
                    </a:schemeClr>
                  </a:outerShdw>
                </a:effectLst>
              </a:rPr>
              <a:t>לאיזורך</a:t>
            </a:r>
            <a:r>
              <a:rPr lang="he-IL" sz="2400" dirty="0">
                <a:solidFill>
                  <a:schemeClr val="bg1">
                    <a:lumMod val="85000"/>
                    <a:lumOff val="15000"/>
                  </a:schemeClr>
                </a:solidFill>
                <a:effectLst>
                  <a:outerShdw blurRad="50800" dist="38100" algn="l" rotWithShape="0">
                    <a:schemeClr val="tx1">
                      <a:lumMod val="75000"/>
                      <a:alpha val="40000"/>
                    </a:schemeClr>
                  </a:outerShdw>
                </a:effectLst>
              </a:rPr>
              <a:t>,</a:t>
            </a:r>
          </a:p>
          <a:p>
            <a:pPr algn="r" rtl="1"/>
            <a:r>
              <a:rPr lang="he-IL" sz="2400" dirty="0">
                <a:solidFill>
                  <a:schemeClr val="bg1">
                    <a:lumMod val="85000"/>
                    <a:lumOff val="15000"/>
                  </a:schemeClr>
                </a:solidFill>
                <a:effectLst>
                  <a:outerShdw blurRad="50800" dist="38100" algn="l" rotWithShape="0">
                    <a:schemeClr val="tx1">
                      <a:lumMod val="75000"/>
                      <a:alpha val="40000"/>
                    </a:schemeClr>
                  </a:outerShdw>
                </a:effectLst>
              </a:rPr>
              <a:t>מצטרפים גם לאלו שקרובות מספיק כדי לא לפספס טרמפים פוטנציאלים,</a:t>
            </a:r>
          </a:p>
          <a:p>
            <a:pPr algn="r" rtl="1"/>
            <a:r>
              <a:rPr lang="he-IL" sz="2400" dirty="0">
                <a:solidFill>
                  <a:schemeClr val="bg1">
                    <a:lumMod val="85000"/>
                    <a:lumOff val="15000"/>
                  </a:schemeClr>
                </a:solidFill>
                <a:effectLst>
                  <a:outerShdw blurRad="50800" dist="38100" algn="l" rotWithShape="0">
                    <a:schemeClr val="tx1">
                      <a:lumMod val="75000"/>
                      <a:alpha val="40000"/>
                    </a:schemeClr>
                  </a:outerShdw>
                </a:effectLst>
              </a:rPr>
              <a:t>ומחכים שמישהו יציע בדיוק את הטרמפ שאתה צריך בשעה הרצויה</a:t>
            </a:r>
          </a:p>
          <a:p>
            <a:pPr algn="r" rtl="1"/>
            <a:r>
              <a:rPr lang="he-IL" sz="2400" dirty="0">
                <a:solidFill>
                  <a:schemeClr val="bg1">
                    <a:lumMod val="85000"/>
                    <a:lumOff val="15000"/>
                  </a:schemeClr>
                </a:solidFill>
                <a:effectLst>
                  <a:outerShdw blurRad="50800" dist="38100" algn="l" rotWithShape="0">
                    <a:schemeClr val="tx1">
                      <a:lumMod val="75000"/>
                      <a:alpha val="40000"/>
                    </a:schemeClr>
                  </a:outerShdw>
                </a:effectLst>
              </a:rPr>
              <a:t>איכשהו בתוך כל העומס של אפליקציה שלא מפסיקה לרגע, בוררים את מה שטוב ומתאים לך ומגיעים למחוז חפצך.</a:t>
            </a:r>
          </a:p>
        </p:txBody>
      </p:sp>
      <p:pic>
        <p:nvPicPr>
          <p:cNvPr id="7" name="תמונה 6">
            <a:extLst>
              <a:ext uri="{FF2B5EF4-FFF2-40B4-BE49-F238E27FC236}">
                <a16:creationId xmlns:a16="http://schemas.microsoft.com/office/drawing/2014/main" id="{FCB20B5D-79E3-49DC-8A68-BAD482302DCE}"/>
              </a:ext>
            </a:extLst>
          </p:cNvPr>
          <p:cNvPicPr>
            <a:picLocks noChangeAspect="1"/>
          </p:cNvPicPr>
          <p:nvPr/>
        </p:nvPicPr>
        <p:blipFill rotWithShape="1">
          <a:blip r:embed="rId2">
            <a:extLst>
              <a:ext uri="{28A0092B-C50C-407E-A947-70E740481C1C}">
                <a14:useLocalDpi xmlns:a14="http://schemas.microsoft.com/office/drawing/2010/main" val="0"/>
              </a:ext>
            </a:extLst>
          </a:blip>
          <a:srcRect l="31245" t="19789" r="31486" b="16420"/>
          <a:stretch/>
        </p:blipFill>
        <p:spPr>
          <a:xfrm>
            <a:off x="4307959" y="955731"/>
            <a:ext cx="1754372" cy="1683489"/>
          </a:xfrm>
          <a:prstGeom prst="rect">
            <a:avLst/>
          </a:prstGeom>
        </p:spPr>
      </p:pic>
      <p:pic>
        <p:nvPicPr>
          <p:cNvPr id="9" name="תמונה 8">
            <a:extLst>
              <a:ext uri="{FF2B5EF4-FFF2-40B4-BE49-F238E27FC236}">
                <a16:creationId xmlns:a16="http://schemas.microsoft.com/office/drawing/2014/main" id="{306F7C77-F2EE-42BF-936B-A23F022B5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9" y="435400"/>
            <a:ext cx="3352800" cy="1362075"/>
          </a:xfrm>
          <a:prstGeom prst="rect">
            <a:avLst/>
          </a:prstGeom>
        </p:spPr>
      </p:pic>
      <p:pic>
        <p:nvPicPr>
          <p:cNvPr id="11" name="תמונה 10">
            <a:extLst>
              <a:ext uri="{FF2B5EF4-FFF2-40B4-BE49-F238E27FC236}">
                <a16:creationId xmlns:a16="http://schemas.microsoft.com/office/drawing/2014/main" id="{D40AB260-D9E6-403A-A9F1-AC939B1CD107}"/>
              </a:ext>
            </a:extLst>
          </p:cNvPr>
          <p:cNvPicPr>
            <a:picLocks noChangeAspect="1"/>
          </p:cNvPicPr>
          <p:nvPr/>
        </p:nvPicPr>
        <p:blipFill>
          <a:blip r:embed="rId4"/>
          <a:stretch>
            <a:fillRect/>
          </a:stretch>
        </p:blipFill>
        <p:spPr>
          <a:xfrm>
            <a:off x="359314" y="2676211"/>
            <a:ext cx="6192114" cy="1028844"/>
          </a:xfrm>
          <a:prstGeom prst="rect">
            <a:avLst/>
          </a:prstGeom>
        </p:spPr>
      </p:pic>
      <p:pic>
        <p:nvPicPr>
          <p:cNvPr id="13" name="תמונה 12">
            <a:extLst>
              <a:ext uri="{FF2B5EF4-FFF2-40B4-BE49-F238E27FC236}">
                <a16:creationId xmlns:a16="http://schemas.microsoft.com/office/drawing/2014/main" id="{80223A16-3999-442A-B051-0786158032FC}"/>
              </a:ext>
            </a:extLst>
          </p:cNvPr>
          <p:cNvPicPr>
            <a:picLocks noChangeAspect="1"/>
          </p:cNvPicPr>
          <p:nvPr/>
        </p:nvPicPr>
        <p:blipFill>
          <a:blip r:embed="rId5"/>
          <a:stretch>
            <a:fillRect/>
          </a:stretch>
        </p:blipFill>
        <p:spPr>
          <a:xfrm>
            <a:off x="340261" y="4848628"/>
            <a:ext cx="6192114" cy="971686"/>
          </a:xfrm>
          <a:prstGeom prst="rect">
            <a:avLst/>
          </a:prstGeom>
        </p:spPr>
      </p:pic>
      <p:pic>
        <p:nvPicPr>
          <p:cNvPr id="15" name="תמונה 14">
            <a:extLst>
              <a:ext uri="{FF2B5EF4-FFF2-40B4-BE49-F238E27FC236}">
                <a16:creationId xmlns:a16="http://schemas.microsoft.com/office/drawing/2014/main" id="{0E1B8DA0-BE01-4576-9C61-5633B9FEC97F}"/>
              </a:ext>
            </a:extLst>
          </p:cNvPr>
          <p:cNvPicPr>
            <a:picLocks noChangeAspect="1"/>
          </p:cNvPicPr>
          <p:nvPr/>
        </p:nvPicPr>
        <p:blipFill>
          <a:blip r:embed="rId6"/>
          <a:stretch>
            <a:fillRect/>
          </a:stretch>
        </p:blipFill>
        <p:spPr>
          <a:xfrm>
            <a:off x="321209" y="3805842"/>
            <a:ext cx="6230219" cy="952633"/>
          </a:xfrm>
          <a:prstGeom prst="rect">
            <a:avLst/>
          </a:prstGeom>
        </p:spPr>
      </p:pic>
      <p:pic>
        <p:nvPicPr>
          <p:cNvPr id="18" name="תמונה 17">
            <a:extLst>
              <a:ext uri="{FF2B5EF4-FFF2-40B4-BE49-F238E27FC236}">
                <a16:creationId xmlns:a16="http://schemas.microsoft.com/office/drawing/2014/main" id="{94AA87F7-E38F-49BF-B8BC-22F775AF383A}"/>
              </a:ext>
            </a:extLst>
          </p:cNvPr>
          <p:cNvPicPr>
            <a:picLocks noChangeAspect="1"/>
          </p:cNvPicPr>
          <p:nvPr/>
        </p:nvPicPr>
        <p:blipFill>
          <a:blip r:embed="rId7"/>
          <a:stretch>
            <a:fillRect/>
          </a:stretch>
        </p:blipFill>
        <p:spPr>
          <a:xfrm>
            <a:off x="1455550" y="1552354"/>
            <a:ext cx="1907884" cy="1527996"/>
          </a:xfrm>
          <a:prstGeom prst="rect">
            <a:avLst/>
          </a:prstGeom>
        </p:spPr>
      </p:pic>
      <p:pic>
        <p:nvPicPr>
          <p:cNvPr id="20" name="תמונה 19">
            <a:extLst>
              <a:ext uri="{FF2B5EF4-FFF2-40B4-BE49-F238E27FC236}">
                <a16:creationId xmlns:a16="http://schemas.microsoft.com/office/drawing/2014/main" id="{F99F16F1-A358-4735-BC0A-C56E4AEBAD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453" y="776303"/>
            <a:ext cx="5344412" cy="5344412"/>
          </a:xfrm>
          <a:prstGeom prst="rect">
            <a:avLst/>
          </a:prstGeom>
        </p:spPr>
      </p:pic>
      <p:pic>
        <p:nvPicPr>
          <p:cNvPr id="10" name="תמונה 15">
            <a:extLst>
              <a:ext uri="{FF2B5EF4-FFF2-40B4-BE49-F238E27FC236}">
                <a16:creationId xmlns:a16="http://schemas.microsoft.com/office/drawing/2014/main" id="{311064EF-B87D-41B5-A128-40B1A9DE66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spTree>
    <p:extLst>
      <p:ext uri="{BB962C8B-B14F-4D97-AF65-F5344CB8AC3E}">
        <p14:creationId xmlns:p14="http://schemas.microsoft.com/office/powerpoint/2010/main" val="21756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lumMod val="50000"/>
              </a:schemeClr>
            </a:gs>
            <a:gs pos="66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6EDBD21B-4D4D-49E6-9DA7-1A43395C97BE}"/>
              </a:ext>
            </a:extLst>
          </p:cNvPr>
          <p:cNvSpPr txBox="1"/>
          <p:nvPr/>
        </p:nvSpPr>
        <p:spPr>
          <a:xfrm>
            <a:off x="6122358" y="648708"/>
            <a:ext cx="4916229" cy="523220"/>
          </a:xfrm>
          <a:prstGeom prst="rect">
            <a:avLst/>
          </a:prstGeom>
          <a:noFill/>
        </p:spPr>
        <p:txBody>
          <a:bodyPr wrap="square" rtlCol="1">
            <a:spAutoFit/>
          </a:bodyPr>
          <a:lstStyle/>
          <a:p>
            <a:pPr algn="ctr"/>
            <a:r>
              <a:rPr lang="he-IL" sz="2800" b="1" i="0" dirty="0">
                <a:solidFill>
                  <a:schemeClr val="bg1">
                    <a:lumMod val="85000"/>
                    <a:lumOff val="15000"/>
                  </a:schemeClr>
                </a:solidFill>
                <a:effectLst/>
                <a:latin typeface="Arial" panose="020B0604020202020204" pitchFamily="34" charset="0"/>
              </a:rPr>
              <a:t>תיאור המערכת המתוכננת:</a:t>
            </a:r>
            <a:endParaRPr lang="he-IL" sz="2800" b="1" dirty="0">
              <a:solidFill>
                <a:schemeClr val="bg1">
                  <a:lumMod val="85000"/>
                  <a:lumOff val="15000"/>
                </a:schemeClr>
              </a:solidFill>
            </a:endParaRPr>
          </a:p>
        </p:txBody>
      </p:sp>
      <p:sp>
        <p:nvSpPr>
          <p:cNvPr id="3" name="תיבת טקסט 2">
            <a:extLst>
              <a:ext uri="{FF2B5EF4-FFF2-40B4-BE49-F238E27FC236}">
                <a16:creationId xmlns:a16="http://schemas.microsoft.com/office/drawing/2014/main" id="{FF9A730C-FA8B-48A0-A9EE-71E2DF757FB3}"/>
              </a:ext>
            </a:extLst>
          </p:cNvPr>
          <p:cNvSpPr txBox="1"/>
          <p:nvPr/>
        </p:nvSpPr>
        <p:spPr>
          <a:xfrm>
            <a:off x="5901069" y="1531088"/>
            <a:ext cx="5358809" cy="4154984"/>
          </a:xfrm>
          <a:prstGeom prst="rect">
            <a:avLst/>
          </a:prstGeom>
          <a:noFill/>
        </p:spPr>
        <p:txBody>
          <a:bodyPr wrap="square" rtlCol="1">
            <a:spAutoFit/>
          </a:bodyPr>
          <a:lstStyle/>
          <a:p>
            <a:pPr algn="r"/>
            <a:r>
              <a:rPr lang="he-IL" sz="2400" dirty="0">
                <a:solidFill>
                  <a:schemeClr val="bg1">
                    <a:lumMod val="85000"/>
                    <a:lumOff val="15000"/>
                  </a:schemeClr>
                </a:solidFill>
              </a:rPr>
              <a:t>המטרה הראשית בבניית האפליקציה הייתה ליצור פלטפורמה נוחה ויעילה לשימוש בטרמפים.</a:t>
            </a:r>
          </a:p>
          <a:p>
            <a:pPr algn="r"/>
            <a:r>
              <a:rPr lang="he-IL" sz="2400" dirty="0">
                <a:solidFill>
                  <a:schemeClr val="bg1">
                    <a:lumMod val="85000"/>
                    <a:lumOff val="15000"/>
                  </a:schemeClr>
                </a:solidFill>
              </a:rPr>
              <a:t>המערכת שיצרנו, מאפשרת את ריכוז כל המידע במקום אחד נגיש ונוח, בו אין הגבלת משתתפים, ואין הסחות דעת כמו הודעות לא רלוונטיות או טעויות בקבוצה.</a:t>
            </a:r>
          </a:p>
          <a:p>
            <a:pPr algn="r"/>
            <a:endParaRPr lang="he-IL" sz="2400" dirty="0">
              <a:solidFill>
                <a:schemeClr val="bg1">
                  <a:lumMod val="85000"/>
                  <a:lumOff val="15000"/>
                </a:schemeClr>
              </a:solidFill>
            </a:endParaRPr>
          </a:p>
          <a:p>
            <a:pPr algn="r"/>
            <a:r>
              <a:rPr lang="he-IL" sz="2400" dirty="0">
                <a:solidFill>
                  <a:schemeClr val="bg1">
                    <a:lumMod val="85000"/>
                    <a:lumOff val="15000"/>
                  </a:schemeClr>
                </a:solidFill>
              </a:rPr>
              <a:t>המערכת מקפיצה התראות אצל המשתמש רק כאשר הן רלוונטיות לו, ולא באופן כללי.</a:t>
            </a:r>
          </a:p>
          <a:p>
            <a:endParaRPr lang="he-IL" sz="2400" dirty="0"/>
          </a:p>
        </p:txBody>
      </p:sp>
      <p:pic>
        <p:nvPicPr>
          <p:cNvPr id="4" name="תמונה 3" descr="תמונה שמכילה מכונית, חוץ, כתום, תובלה&#10;&#10;התיאור נוצר באופן אוטומטי">
            <a:extLst>
              <a:ext uri="{FF2B5EF4-FFF2-40B4-BE49-F238E27FC236}">
                <a16:creationId xmlns:a16="http://schemas.microsoft.com/office/drawing/2014/main" id="{F5246C37-3978-4EC8-B581-AD6F63F4F55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4149" r="14690"/>
          <a:stretch/>
        </p:blipFill>
        <p:spPr>
          <a:xfrm>
            <a:off x="0" y="0"/>
            <a:ext cx="3257551" cy="6858000"/>
          </a:xfrm>
          <a:prstGeom prst="rect">
            <a:avLst/>
          </a:prstGeom>
          <a:effectLst>
            <a:outerShdw dist="50800" dir="5400000" algn="ctr" rotWithShape="0">
              <a:srgbClr val="000000">
                <a:alpha val="43137"/>
              </a:srgbClr>
            </a:outerShdw>
          </a:effectLst>
        </p:spPr>
      </p:pic>
      <p:pic>
        <p:nvPicPr>
          <p:cNvPr id="5" name="תמונה 15">
            <a:extLst>
              <a:ext uri="{FF2B5EF4-FFF2-40B4-BE49-F238E27FC236}">
                <a16:creationId xmlns:a16="http://schemas.microsoft.com/office/drawing/2014/main" id="{559735FB-0CA0-4B40-B48F-36E0F496E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spTree>
    <p:extLst>
      <p:ext uri="{BB962C8B-B14F-4D97-AF65-F5344CB8AC3E}">
        <p14:creationId xmlns:p14="http://schemas.microsoft.com/office/powerpoint/2010/main" val="1633564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lumMod val="50000"/>
              </a:schemeClr>
            </a:gs>
            <a:gs pos="66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5C3A3A8-0045-4E77-BBBD-6A2F3ED2B0A0}"/>
              </a:ext>
            </a:extLst>
          </p:cNvPr>
          <p:cNvPicPr>
            <a:picLocks noChangeAspect="1"/>
          </p:cNvPicPr>
          <p:nvPr/>
        </p:nvPicPr>
        <p:blipFill>
          <a:blip r:embed="rId2"/>
          <a:stretch>
            <a:fillRect/>
          </a:stretch>
        </p:blipFill>
        <p:spPr>
          <a:xfrm>
            <a:off x="5890448" y="99287"/>
            <a:ext cx="2021597" cy="4147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5">
            <a:extLst>
              <a:ext uri="{FF2B5EF4-FFF2-40B4-BE49-F238E27FC236}">
                <a16:creationId xmlns:a16="http://schemas.microsoft.com/office/drawing/2014/main" id="{959DCBF1-88C6-463C-9204-43D23063E57E}"/>
              </a:ext>
            </a:extLst>
          </p:cNvPr>
          <p:cNvPicPr>
            <a:picLocks noChangeAspect="1"/>
          </p:cNvPicPr>
          <p:nvPr/>
        </p:nvPicPr>
        <p:blipFill>
          <a:blip r:embed="rId3"/>
          <a:stretch>
            <a:fillRect/>
          </a:stretch>
        </p:blipFill>
        <p:spPr>
          <a:xfrm>
            <a:off x="9029519" y="2050207"/>
            <a:ext cx="1847002" cy="38162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תמונה 6">
            <a:extLst>
              <a:ext uri="{FF2B5EF4-FFF2-40B4-BE49-F238E27FC236}">
                <a16:creationId xmlns:a16="http://schemas.microsoft.com/office/drawing/2014/main" id="{239D4B63-872E-4D4A-9AA7-F0C793B83784}"/>
              </a:ext>
            </a:extLst>
          </p:cNvPr>
          <p:cNvPicPr>
            <a:picLocks noChangeAspect="1"/>
          </p:cNvPicPr>
          <p:nvPr/>
        </p:nvPicPr>
        <p:blipFill rotWithShape="1">
          <a:blip r:embed="rId4"/>
          <a:srcRect l="3881"/>
          <a:stretch/>
        </p:blipFill>
        <p:spPr>
          <a:xfrm>
            <a:off x="3056862" y="2595666"/>
            <a:ext cx="1867558" cy="3992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מחבר חץ ישר 7">
            <a:extLst>
              <a:ext uri="{FF2B5EF4-FFF2-40B4-BE49-F238E27FC236}">
                <a16:creationId xmlns:a16="http://schemas.microsoft.com/office/drawing/2014/main" id="{0CB3FDA5-AD49-4D2A-9B87-D558BAE2F74F}"/>
              </a:ext>
            </a:extLst>
          </p:cNvPr>
          <p:cNvCxnSpPr>
            <a:cxnSpLocks/>
          </p:cNvCxnSpPr>
          <p:nvPr/>
        </p:nvCxnSpPr>
        <p:spPr>
          <a:xfrm>
            <a:off x="8011634" y="2274582"/>
            <a:ext cx="818707" cy="1"/>
          </a:xfrm>
          <a:prstGeom prst="straightConnector1">
            <a:avLst/>
          </a:prstGeom>
          <a:ln w="57150">
            <a:solidFill>
              <a:schemeClr val="bg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מחבר חץ ישר 8">
            <a:extLst>
              <a:ext uri="{FF2B5EF4-FFF2-40B4-BE49-F238E27FC236}">
                <a16:creationId xmlns:a16="http://schemas.microsoft.com/office/drawing/2014/main" id="{B2A88196-FF56-48F3-AA33-958B777058A1}"/>
              </a:ext>
            </a:extLst>
          </p:cNvPr>
          <p:cNvCxnSpPr>
            <a:cxnSpLocks/>
          </p:cNvCxnSpPr>
          <p:nvPr/>
        </p:nvCxnSpPr>
        <p:spPr>
          <a:xfrm flipH="1">
            <a:off x="5088519" y="2947978"/>
            <a:ext cx="630024" cy="0"/>
          </a:xfrm>
          <a:prstGeom prst="straightConnector1">
            <a:avLst/>
          </a:prstGeom>
          <a:ln w="57150">
            <a:solidFill>
              <a:schemeClr val="bg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מחבר חץ ישר 10">
            <a:extLst>
              <a:ext uri="{FF2B5EF4-FFF2-40B4-BE49-F238E27FC236}">
                <a16:creationId xmlns:a16="http://schemas.microsoft.com/office/drawing/2014/main" id="{FCDBBA52-FDFF-4C52-8C30-AD9CCB1E5724}"/>
              </a:ext>
            </a:extLst>
          </p:cNvPr>
          <p:cNvCxnSpPr>
            <a:cxnSpLocks/>
          </p:cNvCxnSpPr>
          <p:nvPr/>
        </p:nvCxnSpPr>
        <p:spPr>
          <a:xfrm flipH="1">
            <a:off x="3056861" y="2274582"/>
            <a:ext cx="2661682" cy="0"/>
          </a:xfrm>
          <a:prstGeom prst="straightConnector1">
            <a:avLst/>
          </a:prstGeom>
          <a:ln w="57150">
            <a:solidFill>
              <a:schemeClr val="bg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תיבת טקסט 11">
            <a:extLst>
              <a:ext uri="{FF2B5EF4-FFF2-40B4-BE49-F238E27FC236}">
                <a16:creationId xmlns:a16="http://schemas.microsoft.com/office/drawing/2014/main" id="{922D7A49-A6FB-4651-B092-EB94E44E29BF}"/>
              </a:ext>
            </a:extLst>
          </p:cNvPr>
          <p:cNvSpPr txBox="1"/>
          <p:nvPr/>
        </p:nvSpPr>
        <p:spPr>
          <a:xfrm>
            <a:off x="8378459" y="394128"/>
            <a:ext cx="3056861" cy="1477328"/>
          </a:xfrm>
          <a:prstGeom prst="rect">
            <a:avLst/>
          </a:prstGeom>
          <a:noFill/>
        </p:spPr>
        <p:txBody>
          <a:bodyPr wrap="square" rtlCol="1">
            <a:spAutoFit/>
          </a:bodyPr>
          <a:lstStyle/>
          <a:p>
            <a:pPr algn="ctr"/>
            <a:r>
              <a:rPr lang="he-IL" dirty="0">
                <a:solidFill>
                  <a:schemeClr val="bg1"/>
                </a:solidFill>
              </a:rPr>
              <a:t>בזמן ההרשמה לאפליקציה, מכניס המשתמש פרטים אישיים, שם פרטי, שם  משפחה, מייל, תעודת זהות, מספר טלפון, ומגדיר האם הוא נוסע או נהג</a:t>
            </a:r>
          </a:p>
        </p:txBody>
      </p:sp>
      <p:sp>
        <p:nvSpPr>
          <p:cNvPr id="13" name="תיבת טקסט 12">
            <a:extLst>
              <a:ext uri="{FF2B5EF4-FFF2-40B4-BE49-F238E27FC236}">
                <a16:creationId xmlns:a16="http://schemas.microsoft.com/office/drawing/2014/main" id="{98A31F4A-8EB5-43ED-B3BC-C3775F967AF6}"/>
              </a:ext>
            </a:extLst>
          </p:cNvPr>
          <p:cNvSpPr txBox="1"/>
          <p:nvPr/>
        </p:nvSpPr>
        <p:spPr>
          <a:xfrm>
            <a:off x="5448539" y="4415940"/>
            <a:ext cx="3056861" cy="2308324"/>
          </a:xfrm>
          <a:prstGeom prst="rect">
            <a:avLst/>
          </a:prstGeom>
          <a:noFill/>
        </p:spPr>
        <p:txBody>
          <a:bodyPr wrap="square" rtlCol="1">
            <a:spAutoFit/>
          </a:bodyPr>
          <a:lstStyle/>
          <a:p>
            <a:pPr algn="ctr"/>
            <a:r>
              <a:rPr lang="he-IL" dirty="0">
                <a:solidFill>
                  <a:schemeClr val="bg1"/>
                </a:solidFill>
              </a:rPr>
              <a:t>במסך הראשי של האפליקציה, יש צורך להכניס שם משתמש וסיסמא.</a:t>
            </a:r>
          </a:p>
          <a:p>
            <a:pPr algn="ctr"/>
            <a:r>
              <a:rPr lang="he-IL" dirty="0">
                <a:solidFill>
                  <a:schemeClr val="bg1"/>
                </a:solidFill>
              </a:rPr>
              <a:t>במידה ואין חשבון קיים יוכל לעבור לעמוד ההרשמה.</a:t>
            </a:r>
          </a:p>
          <a:p>
            <a:pPr algn="ctr"/>
            <a:r>
              <a:rPr lang="he-IL" dirty="0">
                <a:solidFill>
                  <a:schemeClr val="bg1"/>
                </a:solidFill>
              </a:rPr>
              <a:t>במידה ושכח את הסיסמא, יוכל לשחזר אותה באמצעות כפתור 'שכחתי סיסמה'</a:t>
            </a:r>
          </a:p>
        </p:txBody>
      </p:sp>
      <p:sp>
        <p:nvSpPr>
          <p:cNvPr id="14" name="תיבת טקסט 13">
            <a:extLst>
              <a:ext uri="{FF2B5EF4-FFF2-40B4-BE49-F238E27FC236}">
                <a16:creationId xmlns:a16="http://schemas.microsoft.com/office/drawing/2014/main" id="{69B95EAF-E1B2-4628-A6D0-BAD32585CAB8}"/>
              </a:ext>
            </a:extLst>
          </p:cNvPr>
          <p:cNvSpPr txBox="1"/>
          <p:nvPr/>
        </p:nvSpPr>
        <p:spPr>
          <a:xfrm>
            <a:off x="2713075" y="476171"/>
            <a:ext cx="3056861" cy="1477328"/>
          </a:xfrm>
          <a:prstGeom prst="rect">
            <a:avLst/>
          </a:prstGeom>
          <a:noFill/>
        </p:spPr>
        <p:txBody>
          <a:bodyPr wrap="square" rtlCol="1">
            <a:spAutoFit/>
          </a:bodyPr>
          <a:lstStyle/>
          <a:p>
            <a:pPr algn="ctr"/>
            <a:r>
              <a:rPr lang="he-IL" dirty="0">
                <a:solidFill>
                  <a:schemeClr val="bg1"/>
                </a:solidFill>
              </a:rPr>
              <a:t>בזמן ההרשמה לאפליקציה, מכניס המשתמש פרטים אישיים, שם פרטי, שם  משפחה, מייל, תעודת זהות, מספר טלפון, ומגדיר האם הוא נוסע או נהג</a:t>
            </a:r>
          </a:p>
        </p:txBody>
      </p:sp>
      <p:sp>
        <p:nvSpPr>
          <p:cNvPr id="15" name="תיבת טקסט 14">
            <a:extLst>
              <a:ext uri="{FF2B5EF4-FFF2-40B4-BE49-F238E27FC236}">
                <a16:creationId xmlns:a16="http://schemas.microsoft.com/office/drawing/2014/main" id="{AB4CDCF6-C3B3-4033-A1D7-FB8153D65343}"/>
              </a:ext>
            </a:extLst>
          </p:cNvPr>
          <p:cNvSpPr txBox="1"/>
          <p:nvPr/>
        </p:nvSpPr>
        <p:spPr>
          <a:xfrm>
            <a:off x="0" y="4735818"/>
            <a:ext cx="3056861" cy="923330"/>
          </a:xfrm>
          <a:prstGeom prst="rect">
            <a:avLst/>
          </a:prstGeom>
          <a:noFill/>
        </p:spPr>
        <p:txBody>
          <a:bodyPr wrap="square" rtlCol="1">
            <a:spAutoFit/>
          </a:bodyPr>
          <a:lstStyle/>
          <a:p>
            <a:pPr algn="ctr"/>
            <a:r>
              <a:rPr lang="he-IL" dirty="0">
                <a:solidFill>
                  <a:schemeClr val="bg1"/>
                </a:solidFill>
              </a:rPr>
              <a:t>במידה והמשתמש סימן כי ההוא גם נהג, עליו למלא את פרטי הרכב בו ישתמש.</a:t>
            </a:r>
          </a:p>
        </p:txBody>
      </p:sp>
      <p:pic>
        <p:nvPicPr>
          <p:cNvPr id="3" name="תמונה 2">
            <a:extLst>
              <a:ext uri="{FF2B5EF4-FFF2-40B4-BE49-F238E27FC236}">
                <a16:creationId xmlns:a16="http://schemas.microsoft.com/office/drawing/2014/main" id="{6209CFBC-7F06-46B8-8025-EACF196FCBEA}"/>
              </a:ext>
            </a:extLst>
          </p:cNvPr>
          <p:cNvPicPr>
            <a:picLocks noChangeAspect="1"/>
          </p:cNvPicPr>
          <p:nvPr/>
        </p:nvPicPr>
        <p:blipFill>
          <a:blip r:embed="rId5"/>
          <a:stretch>
            <a:fillRect/>
          </a:stretch>
        </p:blipFill>
        <p:spPr>
          <a:xfrm>
            <a:off x="564170" y="373922"/>
            <a:ext cx="2049316" cy="4147759"/>
          </a:xfrm>
          <a:prstGeom prst="roundRect">
            <a:avLst>
              <a:gd name="adj" fmla="val 8594"/>
            </a:avLst>
          </a:prstGeom>
          <a:solidFill>
            <a:srgbClr val="002060">
              <a:alpha val="50000"/>
            </a:srgbClr>
          </a:solidFill>
          <a:ln>
            <a:noFill/>
          </a:ln>
          <a:effectLst>
            <a:reflection blurRad="12700" stA="38000" endPos="28000" dist="5000" dir="5400000" sy="-100000" algn="bl" rotWithShape="0"/>
          </a:effectLst>
        </p:spPr>
      </p:pic>
      <p:pic>
        <p:nvPicPr>
          <p:cNvPr id="17" name="תמונה 15">
            <a:extLst>
              <a:ext uri="{FF2B5EF4-FFF2-40B4-BE49-F238E27FC236}">
                <a16:creationId xmlns:a16="http://schemas.microsoft.com/office/drawing/2014/main" id="{B520F2D7-E3AC-405D-A94D-117E228F93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spTree>
    <p:extLst>
      <p:ext uri="{BB962C8B-B14F-4D97-AF65-F5344CB8AC3E}">
        <p14:creationId xmlns:p14="http://schemas.microsoft.com/office/powerpoint/2010/main" val="374595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schemeClr>
            </a:gs>
            <a:gs pos="80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C67F9298-634C-4E54-94D2-F84A30788E2D}"/>
              </a:ext>
            </a:extLst>
          </p:cNvPr>
          <p:cNvSpPr txBox="1"/>
          <p:nvPr/>
        </p:nvSpPr>
        <p:spPr>
          <a:xfrm>
            <a:off x="4125431" y="627321"/>
            <a:ext cx="3732029" cy="800219"/>
          </a:xfrm>
          <a:prstGeom prst="rect">
            <a:avLst/>
          </a:prstGeom>
          <a:noFill/>
        </p:spPr>
        <p:txBody>
          <a:bodyPr wrap="square" rtlCol="1">
            <a:spAutoFit/>
          </a:bodyPr>
          <a:lstStyle/>
          <a:p>
            <a:pPr algn="ctr"/>
            <a:r>
              <a:rPr lang="he-IL" sz="2800" b="1" dirty="0">
                <a:solidFill>
                  <a:schemeClr val="bg1">
                    <a:lumMod val="85000"/>
                    <a:lumOff val="15000"/>
                  </a:schemeClr>
                </a:solidFill>
              </a:rPr>
              <a:t>אובייקטים מרכזיים</a:t>
            </a:r>
            <a:r>
              <a:rPr lang="he-IL" sz="2800" dirty="0">
                <a:solidFill>
                  <a:schemeClr val="bg1">
                    <a:lumMod val="85000"/>
                    <a:lumOff val="15000"/>
                  </a:schemeClr>
                </a:solidFill>
              </a:rPr>
              <a:t>:</a:t>
            </a:r>
          </a:p>
          <a:p>
            <a:endParaRPr lang="he-IL" dirty="0"/>
          </a:p>
        </p:txBody>
      </p:sp>
      <p:sp>
        <p:nvSpPr>
          <p:cNvPr id="3" name="תיבת טקסט 2">
            <a:extLst>
              <a:ext uri="{FF2B5EF4-FFF2-40B4-BE49-F238E27FC236}">
                <a16:creationId xmlns:a16="http://schemas.microsoft.com/office/drawing/2014/main" id="{E1E80221-3E4E-4560-AE8A-92CB6B13F212}"/>
              </a:ext>
            </a:extLst>
          </p:cNvPr>
          <p:cNvSpPr txBox="1"/>
          <p:nvPr/>
        </p:nvSpPr>
        <p:spPr>
          <a:xfrm>
            <a:off x="9505506" y="1427540"/>
            <a:ext cx="2126512" cy="4247317"/>
          </a:xfrm>
          <a:prstGeom prst="rect">
            <a:avLst/>
          </a:prstGeom>
          <a:noFill/>
        </p:spPr>
        <p:txBody>
          <a:bodyPr wrap="square" rtlCol="1">
            <a:spAutoFit/>
          </a:bodyPr>
          <a:lstStyle/>
          <a:p>
            <a:pPr algn="ctr"/>
            <a:r>
              <a:rPr lang="he-IL" b="1" u="sng" dirty="0">
                <a:solidFill>
                  <a:schemeClr val="bg1">
                    <a:lumMod val="85000"/>
                    <a:lumOff val="15000"/>
                  </a:schemeClr>
                </a:solidFill>
              </a:rPr>
              <a:t>נוסע:</a:t>
            </a:r>
          </a:p>
          <a:p>
            <a:pPr algn="r"/>
            <a:endParaRPr lang="he-IL" dirty="0">
              <a:solidFill>
                <a:schemeClr val="bg1">
                  <a:lumMod val="85000"/>
                  <a:lumOff val="15000"/>
                </a:schemeClr>
              </a:solidFill>
            </a:endParaRPr>
          </a:p>
          <a:p>
            <a:pPr algn="r"/>
            <a:r>
              <a:rPr lang="he-IL" dirty="0">
                <a:solidFill>
                  <a:schemeClr val="bg1">
                    <a:lumMod val="85000"/>
                    <a:lumOff val="15000"/>
                  </a:schemeClr>
                </a:solidFill>
              </a:rPr>
              <a:t>המשתמש הראשי באפליקציה.</a:t>
            </a:r>
          </a:p>
          <a:p>
            <a:pPr algn="r"/>
            <a:r>
              <a:rPr lang="he-IL" dirty="0">
                <a:solidFill>
                  <a:schemeClr val="bg1">
                    <a:lumMod val="85000"/>
                    <a:lumOff val="15000"/>
                  </a:schemeClr>
                </a:solidFill>
              </a:rPr>
              <a:t>יצירת חשבון עבור נוסע מחברת אותו למסד הנתונים.</a:t>
            </a:r>
          </a:p>
          <a:p>
            <a:pPr algn="r"/>
            <a:r>
              <a:rPr lang="he-IL" dirty="0">
                <a:solidFill>
                  <a:schemeClr val="bg1">
                    <a:lumMod val="85000"/>
                    <a:lumOff val="15000"/>
                  </a:schemeClr>
                </a:solidFill>
              </a:rPr>
              <a:t>מחזיק באפשרויות להתחבר, להתנתק, לחפש טרמפ ולהצטרף לטרמפ.</a:t>
            </a:r>
          </a:p>
          <a:p>
            <a:pPr algn="r"/>
            <a:r>
              <a:rPr lang="he-IL" dirty="0">
                <a:solidFill>
                  <a:schemeClr val="bg1">
                    <a:lumMod val="85000"/>
                    <a:lumOff val="15000"/>
                  </a:schemeClr>
                </a:solidFill>
              </a:rPr>
              <a:t>באפשרות הנוסע גם לשלוח הודעה לנהג שפרסם טרמפ </a:t>
            </a:r>
            <a:r>
              <a:rPr lang="he-IL" dirty="0" err="1">
                <a:solidFill>
                  <a:schemeClr val="bg1">
                    <a:lumMod val="85000"/>
                    <a:lumOff val="15000"/>
                  </a:schemeClr>
                </a:solidFill>
              </a:rPr>
              <a:t>מסויים</a:t>
            </a:r>
            <a:r>
              <a:rPr lang="he-IL" dirty="0">
                <a:solidFill>
                  <a:schemeClr val="bg1">
                    <a:lumMod val="85000"/>
                    <a:lumOff val="15000"/>
                  </a:schemeClr>
                </a:solidFill>
              </a:rPr>
              <a:t>.</a:t>
            </a:r>
          </a:p>
        </p:txBody>
      </p:sp>
      <p:sp>
        <p:nvSpPr>
          <p:cNvPr id="4" name="תיבת טקסט 3">
            <a:extLst>
              <a:ext uri="{FF2B5EF4-FFF2-40B4-BE49-F238E27FC236}">
                <a16:creationId xmlns:a16="http://schemas.microsoft.com/office/drawing/2014/main" id="{20DC260D-53F0-4686-B1D9-87E75C256692}"/>
              </a:ext>
            </a:extLst>
          </p:cNvPr>
          <p:cNvSpPr txBox="1"/>
          <p:nvPr/>
        </p:nvSpPr>
        <p:spPr>
          <a:xfrm>
            <a:off x="6709144" y="1427540"/>
            <a:ext cx="2296633" cy="3416320"/>
          </a:xfrm>
          <a:prstGeom prst="rect">
            <a:avLst/>
          </a:prstGeom>
          <a:noFill/>
        </p:spPr>
        <p:txBody>
          <a:bodyPr wrap="square" rtlCol="1">
            <a:spAutoFit/>
          </a:bodyPr>
          <a:lstStyle/>
          <a:p>
            <a:pPr algn="ctr"/>
            <a:r>
              <a:rPr lang="he-IL" b="1" u="sng" dirty="0">
                <a:solidFill>
                  <a:schemeClr val="bg1">
                    <a:lumMod val="85000"/>
                    <a:lumOff val="15000"/>
                  </a:schemeClr>
                </a:solidFill>
              </a:rPr>
              <a:t>נהג:</a:t>
            </a:r>
          </a:p>
          <a:p>
            <a:pPr algn="r"/>
            <a:endParaRPr lang="he-IL" dirty="0">
              <a:solidFill>
                <a:schemeClr val="bg1">
                  <a:lumMod val="85000"/>
                  <a:lumOff val="15000"/>
                </a:schemeClr>
              </a:solidFill>
            </a:endParaRPr>
          </a:p>
          <a:p>
            <a:pPr algn="r"/>
            <a:r>
              <a:rPr lang="he-IL" dirty="0">
                <a:solidFill>
                  <a:schemeClr val="bg1">
                    <a:lumMod val="85000"/>
                    <a:lumOff val="15000"/>
                  </a:schemeClr>
                </a:solidFill>
              </a:rPr>
              <a:t>יורש מהנוסע, ובנוסף יכול ליצור ולפרסם טרמפים, ולעקוב אחרי הצטרפות הנוסעים שלו.</a:t>
            </a:r>
          </a:p>
          <a:p>
            <a:pPr algn="r"/>
            <a:r>
              <a:rPr lang="he-IL" dirty="0">
                <a:solidFill>
                  <a:schemeClr val="bg1">
                    <a:lumMod val="85000"/>
                    <a:lumOff val="15000"/>
                  </a:schemeClr>
                </a:solidFill>
              </a:rPr>
              <a:t>מחזיק בתוכו אובייקט מסוג רכב, </a:t>
            </a:r>
            <a:r>
              <a:rPr lang="he-IL" dirty="0" err="1">
                <a:solidFill>
                  <a:schemeClr val="bg1">
                    <a:lumMod val="85000"/>
                    <a:lumOff val="15000"/>
                  </a:schemeClr>
                </a:solidFill>
              </a:rPr>
              <a:t>שמתאתחל</a:t>
            </a:r>
            <a:r>
              <a:rPr lang="he-IL" dirty="0">
                <a:solidFill>
                  <a:schemeClr val="bg1">
                    <a:lumMod val="85000"/>
                    <a:lumOff val="15000"/>
                  </a:schemeClr>
                </a:solidFill>
              </a:rPr>
              <a:t> מיידית בזמן יצירת 'נהג' חדש.</a:t>
            </a:r>
          </a:p>
          <a:p>
            <a:endParaRPr lang="he-IL" dirty="0"/>
          </a:p>
          <a:p>
            <a:endParaRPr lang="he-IL" dirty="0"/>
          </a:p>
        </p:txBody>
      </p:sp>
      <p:sp>
        <p:nvSpPr>
          <p:cNvPr id="5" name="תיבת טקסט 4">
            <a:extLst>
              <a:ext uri="{FF2B5EF4-FFF2-40B4-BE49-F238E27FC236}">
                <a16:creationId xmlns:a16="http://schemas.microsoft.com/office/drawing/2014/main" id="{AE0FAEC8-FC65-48D5-90C7-02CD88599483}"/>
              </a:ext>
            </a:extLst>
          </p:cNvPr>
          <p:cNvSpPr txBox="1"/>
          <p:nvPr/>
        </p:nvSpPr>
        <p:spPr>
          <a:xfrm>
            <a:off x="3498112" y="1427540"/>
            <a:ext cx="2597888" cy="3693319"/>
          </a:xfrm>
          <a:prstGeom prst="rect">
            <a:avLst/>
          </a:prstGeom>
          <a:noFill/>
        </p:spPr>
        <p:txBody>
          <a:bodyPr wrap="square" rtlCol="1">
            <a:spAutoFit/>
          </a:bodyPr>
          <a:lstStyle/>
          <a:p>
            <a:pPr algn="ctr"/>
            <a:r>
              <a:rPr lang="he-IL" b="1" u="sng" dirty="0">
                <a:solidFill>
                  <a:schemeClr val="bg1">
                    <a:lumMod val="85000"/>
                    <a:lumOff val="15000"/>
                  </a:schemeClr>
                </a:solidFill>
              </a:rPr>
              <a:t>טרמפ:</a:t>
            </a:r>
            <a:endParaRPr lang="en-US" b="1" u="sng" dirty="0">
              <a:solidFill>
                <a:schemeClr val="bg1">
                  <a:lumMod val="85000"/>
                  <a:lumOff val="15000"/>
                </a:schemeClr>
              </a:solidFill>
            </a:endParaRPr>
          </a:p>
          <a:p>
            <a:pPr algn="ctr"/>
            <a:endParaRPr lang="he-IL" b="1" dirty="0">
              <a:solidFill>
                <a:schemeClr val="bg1">
                  <a:lumMod val="85000"/>
                  <a:lumOff val="15000"/>
                </a:schemeClr>
              </a:solidFill>
            </a:endParaRPr>
          </a:p>
          <a:p>
            <a:pPr algn="r"/>
            <a:r>
              <a:rPr lang="he-IL" dirty="0">
                <a:solidFill>
                  <a:schemeClr val="bg1">
                    <a:lumMod val="85000"/>
                    <a:lumOff val="15000"/>
                  </a:schemeClr>
                </a:solidFill>
              </a:rPr>
              <a:t>נוצר על ידי הנהג, ומחזיק בתוכו את השדות הרלוונטיים לטרמפ (מוצא, יעד, שעת יציאה </a:t>
            </a:r>
            <a:r>
              <a:rPr lang="he-IL" dirty="0" err="1">
                <a:solidFill>
                  <a:schemeClr val="bg1">
                    <a:lumMod val="85000"/>
                    <a:lumOff val="15000"/>
                  </a:schemeClr>
                </a:solidFill>
              </a:rPr>
              <a:t>וכו</a:t>
            </a:r>
            <a:r>
              <a:rPr lang="he-IL" dirty="0">
                <a:solidFill>
                  <a:schemeClr val="bg1">
                    <a:lumMod val="85000"/>
                    <a:lumOff val="15000"/>
                  </a:schemeClr>
                </a:solidFill>
              </a:rPr>
              <a:t>).</a:t>
            </a:r>
          </a:p>
          <a:p>
            <a:pPr algn="r"/>
            <a:r>
              <a:rPr lang="he-IL" dirty="0">
                <a:solidFill>
                  <a:schemeClr val="bg1">
                    <a:lumMod val="85000"/>
                    <a:lumOff val="15000"/>
                  </a:schemeClr>
                </a:solidFill>
              </a:rPr>
              <a:t>כאשר טרמפ נוצר, הוא מופיע בלוח הטרמפים הכללי, ובעת הצטרפות של נוסע לטרמפ, יורדים מספר המקומות הפנויים בו, עד שלא נשארים מקומות והוא יורד מהלוח.</a:t>
            </a:r>
          </a:p>
        </p:txBody>
      </p:sp>
      <p:sp>
        <p:nvSpPr>
          <p:cNvPr id="6" name="תיבת טקסט 5">
            <a:extLst>
              <a:ext uri="{FF2B5EF4-FFF2-40B4-BE49-F238E27FC236}">
                <a16:creationId xmlns:a16="http://schemas.microsoft.com/office/drawing/2014/main" id="{5ED8225E-775D-476E-9674-0EB39CC34673}"/>
              </a:ext>
            </a:extLst>
          </p:cNvPr>
          <p:cNvSpPr txBox="1"/>
          <p:nvPr/>
        </p:nvSpPr>
        <p:spPr>
          <a:xfrm>
            <a:off x="593652" y="1427540"/>
            <a:ext cx="2597888" cy="2585323"/>
          </a:xfrm>
          <a:prstGeom prst="rect">
            <a:avLst/>
          </a:prstGeom>
          <a:noFill/>
        </p:spPr>
        <p:txBody>
          <a:bodyPr wrap="square" rtlCol="1">
            <a:spAutoFit/>
          </a:bodyPr>
          <a:lstStyle/>
          <a:p>
            <a:pPr algn="ctr"/>
            <a:r>
              <a:rPr lang="he-IL" b="1" u="sng" dirty="0">
                <a:solidFill>
                  <a:schemeClr val="bg1">
                    <a:lumMod val="85000"/>
                    <a:lumOff val="15000"/>
                  </a:schemeClr>
                </a:solidFill>
              </a:rPr>
              <a:t>רכב:</a:t>
            </a:r>
          </a:p>
          <a:p>
            <a:pPr algn="r"/>
            <a:endParaRPr lang="he-IL" dirty="0">
              <a:solidFill>
                <a:schemeClr val="bg1">
                  <a:lumMod val="85000"/>
                  <a:lumOff val="15000"/>
                </a:schemeClr>
              </a:solidFill>
            </a:endParaRPr>
          </a:p>
          <a:p>
            <a:pPr algn="r"/>
            <a:r>
              <a:rPr lang="he-IL" dirty="0">
                <a:solidFill>
                  <a:schemeClr val="bg1">
                    <a:lumMod val="85000"/>
                    <a:lumOff val="15000"/>
                  </a:schemeClr>
                </a:solidFill>
              </a:rPr>
              <a:t>רכב הוא אובייקט פרטי </a:t>
            </a:r>
            <a:r>
              <a:rPr lang="he-IL" dirty="0" err="1">
                <a:solidFill>
                  <a:schemeClr val="bg1">
                    <a:lumMod val="85000"/>
                    <a:lumOff val="15000"/>
                  </a:schemeClr>
                </a:solidFill>
              </a:rPr>
              <a:t>המתאתחל</a:t>
            </a:r>
            <a:r>
              <a:rPr lang="he-IL" dirty="0">
                <a:solidFill>
                  <a:schemeClr val="bg1">
                    <a:lumMod val="85000"/>
                    <a:lumOff val="15000"/>
                  </a:schemeClr>
                </a:solidFill>
              </a:rPr>
              <a:t> בעת יצירת נהג, בעת יצירת 'נהג' חדש, מתבקש המשתמש להכניס את פרטי הרכב בו הוא נוסע על מנת שנוסע יוכל לזהות אותו.</a:t>
            </a:r>
          </a:p>
        </p:txBody>
      </p:sp>
      <p:pic>
        <p:nvPicPr>
          <p:cNvPr id="7" name="תמונה 15">
            <a:extLst>
              <a:ext uri="{FF2B5EF4-FFF2-40B4-BE49-F238E27FC236}">
                <a16:creationId xmlns:a16="http://schemas.microsoft.com/office/drawing/2014/main" id="{675223A3-E9DE-4AB5-BD39-4F60CC62D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pic>
        <p:nvPicPr>
          <p:cNvPr id="1030" name="Picture 6" descr="184 Happy Friday Beach Illustrations &amp;amp; Clip Art - iStock">
            <a:extLst>
              <a:ext uri="{FF2B5EF4-FFF2-40B4-BE49-F238E27FC236}">
                <a16:creationId xmlns:a16="http://schemas.microsoft.com/office/drawing/2014/main" id="{35631DEF-3916-49C7-9DFD-13620C998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87" y="4843860"/>
            <a:ext cx="1940507" cy="17819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10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lumMod val="50000"/>
              </a:schemeClr>
            </a:gs>
            <a:gs pos="66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9F92C4EE-B46F-4964-B4E8-6584068F9961}"/>
              </a:ext>
            </a:extLst>
          </p:cNvPr>
          <p:cNvSpPr txBox="1"/>
          <p:nvPr/>
        </p:nvSpPr>
        <p:spPr>
          <a:xfrm>
            <a:off x="9925178" y="328273"/>
            <a:ext cx="2054796" cy="584775"/>
          </a:xfrm>
          <a:prstGeom prst="rect">
            <a:avLst/>
          </a:prstGeom>
          <a:noFill/>
        </p:spPr>
        <p:txBody>
          <a:bodyPr wrap="square" rtlCol="1">
            <a:spAutoFit/>
          </a:bodyPr>
          <a:lstStyle/>
          <a:p>
            <a:pPr algn="ctr" rtl="1"/>
            <a:r>
              <a:rPr lang="he-IL" sz="3200" b="1" dirty="0">
                <a:solidFill>
                  <a:schemeClr val="bg1">
                    <a:lumMod val="85000"/>
                    <a:lumOff val="15000"/>
                  </a:schemeClr>
                </a:solidFill>
              </a:rPr>
              <a:t>נוסע:</a:t>
            </a:r>
          </a:p>
        </p:txBody>
      </p:sp>
      <p:pic>
        <p:nvPicPr>
          <p:cNvPr id="6" name="תמונה 5">
            <a:extLst>
              <a:ext uri="{FF2B5EF4-FFF2-40B4-BE49-F238E27FC236}">
                <a16:creationId xmlns:a16="http://schemas.microsoft.com/office/drawing/2014/main" id="{880A3452-E58A-47B8-9E7A-CD9D8D6E0671}"/>
              </a:ext>
            </a:extLst>
          </p:cNvPr>
          <p:cNvPicPr>
            <a:picLocks noChangeAspect="1"/>
          </p:cNvPicPr>
          <p:nvPr/>
        </p:nvPicPr>
        <p:blipFill>
          <a:blip r:embed="rId4"/>
          <a:stretch>
            <a:fillRect/>
          </a:stretch>
        </p:blipFill>
        <p:spPr>
          <a:xfrm>
            <a:off x="10045770" y="2913919"/>
            <a:ext cx="1760594" cy="3587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תמונה 8">
            <a:extLst>
              <a:ext uri="{FF2B5EF4-FFF2-40B4-BE49-F238E27FC236}">
                <a16:creationId xmlns:a16="http://schemas.microsoft.com/office/drawing/2014/main" id="{B4ACEE26-78FC-4FE9-A35E-2F0AD20E6312}"/>
              </a:ext>
            </a:extLst>
          </p:cNvPr>
          <p:cNvPicPr>
            <a:picLocks noChangeAspect="1"/>
          </p:cNvPicPr>
          <p:nvPr/>
        </p:nvPicPr>
        <p:blipFill>
          <a:blip r:embed="rId5"/>
          <a:stretch>
            <a:fillRect/>
          </a:stretch>
        </p:blipFill>
        <p:spPr>
          <a:xfrm>
            <a:off x="7556635" y="371617"/>
            <a:ext cx="1760595" cy="3593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תמונה 14">
            <a:extLst>
              <a:ext uri="{FF2B5EF4-FFF2-40B4-BE49-F238E27FC236}">
                <a16:creationId xmlns:a16="http://schemas.microsoft.com/office/drawing/2014/main" id="{28D4C411-43A4-41D5-9DFB-8CAA33D17FF6}"/>
              </a:ext>
            </a:extLst>
          </p:cNvPr>
          <p:cNvPicPr>
            <a:picLocks noChangeAspect="1"/>
          </p:cNvPicPr>
          <p:nvPr/>
        </p:nvPicPr>
        <p:blipFill>
          <a:blip r:embed="rId6"/>
          <a:stretch>
            <a:fillRect/>
          </a:stretch>
        </p:blipFill>
        <p:spPr>
          <a:xfrm>
            <a:off x="5305833" y="2529399"/>
            <a:ext cx="1867952" cy="3900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תמונה 19">
            <a:extLst>
              <a:ext uri="{FF2B5EF4-FFF2-40B4-BE49-F238E27FC236}">
                <a16:creationId xmlns:a16="http://schemas.microsoft.com/office/drawing/2014/main" id="{5A5FA0E3-D5C7-40C0-A799-63488A1A4A5D}"/>
              </a:ext>
            </a:extLst>
          </p:cNvPr>
          <p:cNvPicPr>
            <a:picLocks noChangeAspect="1"/>
          </p:cNvPicPr>
          <p:nvPr/>
        </p:nvPicPr>
        <p:blipFill>
          <a:blip r:embed="rId7"/>
          <a:stretch>
            <a:fillRect/>
          </a:stretch>
        </p:blipFill>
        <p:spPr>
          <a:xfrm>
            <a:off x="3106923" y="217666"/>
            <a:ext cx="1911294" cy="3901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תיבת טקסט 21">
            <a:extLst>
              <a:ext uri="{FF2B5EF4-FFF2-40B4-BE49-F238E27FC236}">
                <a16:creationId xmlns:a16="http://schemas.microsoft.com/office/drawing/2014/main" id="{52285AC7-F0ED-4E80-A960-6E0832EF67D0}"/>
              </a:ext>
            </a:extLst>
          </p:cNvPr>
          <p:cNvSpPr txBox="1"/>
          <p:nvPr/>
        </p:nvSpPr>
        <p:spPr>
          <a:xfrm>
            <a:off x="7246765" y="4272677"/>
            <a:ext cx="2601907" cy="2585323"/>
          </a:xfrm>
          <a:prstGeom prst="rect">
            <a:avLst/>
          </a:prstGeom>
          <a:noFill/>
        </p:spPr>
        <p:txBody>
          <a:bodyPr wrap="square" rtlCol="1">
            <a:spAutoFit/>
          </a:bodyPr>
          <a:lstStyle/>
          <a:p>
            <a:pPr algn="r"/>
            <a:r>
              <a:rPr lang="he-IL" dirty="0">
                <a:solidFill>
                  <a:schemeClr val="bg1">
                    <a:lumMod val="85000"/>
                    <a:lumOff val="15000"/>
                  </a:schemeClr>
                </a:solidFill>
              </a:rPr>
              <a:t>כאשר ילחץ הנוסע על האפשרות "חיפוש טרמפ", ייפתח בפניו החלון הבא, בו יכניס את המוצא והיעד המבוקשים, ומאגר הנתונים שלנו יציג בפניו רק את התוצאות המתאימות ביותר, לפי זמן יציאת הטרמפ.</a:t>
            </a:r>
          </a:p>
        </p:txBody>
      </p:sp>
      <p:sp>
        <p:nvSpPr>
          <p:cNvPr id="23" name="תיבת טקסט 22">
            <a:extLst>
              <a:ext uri="{FF2B5EF4-FFF2-40B4-BE49-F238E27FC236}">
                <a16:creationId xmlns:a16="http://schemas.microsoft.com/office/drawing/2014/main" id="{5C7B0B18-52CE-4F00-A7AB-0724403B9FF9}"/>
              </a:ext>
            </a:extLst>
          </p:cNvPr>
          <p:cNvSpPr txBox="1"/>
          <p:nvPr/>
        </p:nvSpPr>
        <p:spPr>
          <a:xfrm>
            <a:off x="5088214" y="625728"/>
            <a:ext cx="2298545" cy="1754326"/>
          </a:xfrm>
          <a:prstGeom prst="rect">
            <a:avLst/>
          </a:prstGeom>
          <a:noFill/>
        </p:spPr>
        <p:txBody>
          <a:bodyPr wrap="square" rtlCol="1">
            <a:spAutoFit/>
          </a:bodyPr>
          <a:lstStyle/>
          <a:p>
            <a:pPr algn="r" rtl="1"/>
            <a:r>
              <a:rPr lang="he-IL" dirty="0">
                <a:solidFill>
                  <a:schemeClr val="bg1">
                    <a:lumMod val="85000"/>
                    <a:lumOff val="15000"/>
                  </a:schemeClr>
                </a:solidFill>
              </a:rPr>
              <a:t>בעת לחיצה על האפשרות "הודעה", יוכל הנוסע לשלוח כל הודעה לנהג, והיא תופיע במכשיר הטלפון שלו.</a:t>
            </a:r>
          </a:p>
        </p:txBody>
      </p:sp>
      <p:sp>
        <p:nvSpPr>
          <p:cNvPr id="24" name="תיבת טקסט 23">
            <a:extLst>
              <a:ext uri="{FF2B5EF4-FFF2-40B4-BE49-F238E27FC236}">
                <a16:creationId xmlns:a16="http://schemas.microsoft.com/office/drawing/2014/main" id="{25D7A3DE-D1FF-4080-B3C4-1BE8B6435E34}"/>
              </a:ext>
            </a:extLst>
          </p:cNvPr>
          <p:cNvSpPr txBox="1"/>
          <p:nvPr/>
        </p:nvSpPr>
        <p:spPr>
          <a:xfrm>
            <a:off x="2618364" y="4265231"/>
            <a:ext cx="2490371" cy="2862322"/>
          </a:xfrm>
          <a:prstGeom prst="rect">
            <a:avLst/>
          </a:prstGeom>
          <a:noFill/>
        </p:spPr>
        <p:txBody>
          <a:bodyPr wrap="square" rtlCol="1">
            <a:spAutoFit/>
          </a:bodyPr>
          <a:lstStyle/>
          <a:p>
            <a:pPr algn="r"/>
            <a:r>
              <a:rPr lang="he-IL" dirty="0">
                <a:solidFill>
                  <a:schemeClr val="bg1">
                    <a:lumMod val="85000"/>
                    <a:lumOff val="15000"/>
                  </a:schemeClr>
                </a:solidFill>
              </a:rPr>
              <a:t>במידה ויבחר הנוסע להצטרף לנסיעה, ילחץ על הכפתור "הצטרף לטרמפ", והטרמפ יתווסף מיד לרשימת "הטרמפים שלי" של הנוסע.</a:t>
            </a:r>
          </a:p>
          <a:p>
            <a:pPr algn="r"/>
            <a:r>
              <a:rPr lang="he-IL" dirty="0">
                <a:solidFill>
                  <a:schemeClr val="bg1">
                    <a:lumMod val="85000"/>
                    <a:lumOff val="15000"/>
                  </a:schemeClr>
                </a:solidFill>
              </a:rPr>
              <a:t>בנוסף, מספר המקומות הפנויים ברכב ירד, ופרטי הנוסע יופיעו אצל הנהג</a:t>
            </a:r>
          </a:p>
          <a:p>
            <a:endParaRPr lang="he-IL" dirty="0"/>
          </a:p>
        </p:txBody>
      </p:sp>
      <p:sp>
        <p:nvSpPr>
          <p:cNvPr id="26" name="תיבת טקסט 25">
            <a:extLst>
              <a:ext uri="{FF2B5EF4-FFF2-40B4-BE49-F238E27FC236}">
                <a16:creationId xmlns:a16="http://schemas.microsoft.com/office/drawing/2014/main" id="{E9D48FA7-497B-4668-BFA3-7B98DAB3D5AF}"/>
              </a:ext>
            </a:extLst>
          </p:cNvPr>
          <p:cNvSpPr txBox="1"/>
          <p:nvPr/>
        </p:nvSpPr>
        <p:spPr>
          <a:xfrm>
            <a:off x="9962707" y="1329070"/>
            <a:ext cx="1851607" cy="1200329"/>
          </a:xfrm>
          <a:prstGeom prst="rect">
            <a:avLst/>
          </a:prstGeom>
          <a:noFill/>
        </p:spPr>
        <p:txBody>
          <a:bodyPr wrap="square" rtlCol="1">
            <a:spAutoFit/>
          </a:bodyPr>
          <a:lstStyle/>
          <a:p>
            <a:pPr algn="r"/>
            <a:r>
              <a:rPr lang="he-IL" dirty="0">
                <a:solidFill>
                  <a:schemeClr val="bg1">
                    <a:lumMod val="85000"/>
                    <a:lumOff val="15000"/>
                  </a:schemeClr>
                </a:solidFill>
              </a:rPr>
              <a:t>בעת התחברות כנוסע, ייפתח בפני המשתמש החלון הבא:</a:t>
            </a:r>
          </a:p>
        </p:txBody>
      </p:sp>
      <p:pic>
        <p:nvPicPr>
          <p:cNvPr id="13" name="תמונה 15">
            <a:extLst>
              <a:ext uri="{FF2B5EF4-FFF2-40B4-BE49-F238E27FC236}">
                <a16:creationId xmlns:a16="http://schemas.microsoft.com/office/drawing/2014/main" id="{6514C56B-CA3E-4AD2-A830-0655F9D338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pic>
        <p:nvPicPr>
          <p:cNvPr id="4" name="Android Emulator - Pixel_3_XL_API_30_2_5554 2022-01-01 21-56-26">
            <a:hlinkClick r:id="" action="ppaction://media"/>
            <a:extLst>
              <a:ext uri="{FF2B5EF4-FFF2-40B4-BE49-F238E27FC236}">
                <a16:creationId xmlns:a16="http://schemas.microsoft.com/office/drawing/2014/main" id="{9EDDF4C1-0B46-458F-817E-77224CCBE68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12027" y="936053"/>
            <a:ext cx="2333357" cy="4506081"/>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90267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lumMod val="50000"/>
              </a:schemeClr>
            </a:gs>
            <a:gs pos="80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151C53B-5947-4963-869C-D679DD4CB327}"/>
              </a:ext>
            </a:extLst>
          </p:cNvPr>
          <p:cNvSpPr txBox="1"/>
          <p:nvPr/>
        </p:nvSpPr>
        <p:spPr>
          <a:xfrm>
            <a:off x="10621925" y="202018"/>
            <a:ext cx="1127051" cy="584775"/>
          </a:xfrm>
          <a:prstGeom prst="rect">
            <a:avLst/>
          </a:prstGeom>
          <a:noFill/>
        </p:spPr>
        <p:txBody>
          <a:bodyPr wrap="square" rtlCol="1">
            <a:spAutoFit/>
          </a:bodyPr>
          <a:lstStyle/>
          <a:p>
            <a:pPr algn="ctr" rtl="1"/>
            <a:r>
              <a:rPr lang="he-IL" sz="3200" b="1" dirty="0">
                <a:solidFill>
                  <a:schemeClr val="bg1">
                    <a:lumMod val="85000"/>
                    <a:lumOff val="15000"/>
                  </a:schemeClr>
                </a:solidFill>
              </a:rPr>
              <a:t>נהג:</a:t>
            </a:r>
          </a:p>
        </p:txBody>
      </p:sp>
      <p:pic>
        <p:nvPicPr>
          <p:cNvPr id="4" name="תמונה 3">
            <a:extLst>
              <a:ext uri="{FF2B5EF4-FFF2-40B4-BE49-F238E27FC236}">
                <a16:creationId xmlns:a16="http://schemas.microsoft.com/office/drawing/2014/main" id="{E8F802D1-A46F-4020-830B-DF2DA8CB861E}"/>
              </a:ext>
            </a:extLst>
          </p:cNvPr>
          <p:cNvPicPr>
            <a:picLocks noChangeAspect="1"/>
          </p:cNvPicPr>
          <p:nvPr/>
        </p:nvPicPr>
        <p:blipFill>
          <a:blip r:embed="rId4"/>
          <a:stretch>
            <a:fillRect/>
          </a:stretch>
        </p:blipFill>
        <p:spPr>
          <a:xfrm>
            <a:off x="10026686" y="772828"/>
            <a:ext cx="1957716" cy="3996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תמונה 6">
            <a:extLst>
              <a:ext uri="{FF2B5EF4-FFF2-40B4-BE49-F238E27FC236}">
                <a16:creationId xmlns:a16="http://schemas.microsoft.com/office/drawing/2014/main" id="{407A04FD-134E-4A6C-9A0E-190E38E3465F}"/>
              </a:ext>
            </a:extLst>
          </p:cNvPr>
          <p:cNvPicPr>
            <a:picLocks noChangeAspect="1"/>
          </p:cNvPicPr>
          <p:nvPr/>
        </p:nvPicPr>
        <p:blipFill>
          <a:blip r:embed="rId5"/>
          <a:stretch>
            <a:fillRect/>
          </a:stretch>
        </p:blipFill>
        <p:spPr>
          <a:xfrm>
            <a:off x="7858946" y="2499952"/>
            <a:ext cx="1909539" cy="3904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תמונה 9">
            <a:extLst>
              <a:ext uri="{FF2B5EF4-FFF2-40B4-BE49-F238E27FC236}">
                <a16:creationId xmlns:a16="http://schemas.microsoft.com/office/drawing/2014/main" id="{06B30E43-F70E-44F8-BB12-58DB9EEF3199}"/>
              </a:ext>
            </a:extLst>
          </p:cNvPr>
          <p:cNvPicPr>
            <a:picLocks noChangeAspect="1"/>
          </p:cNvPicPr>
          <p:nvPr/>
        </p:nvPicPr>
        <p:blipFill>
          <a:blip r:embed="rId6"/>
          <a:stretch>
            <a:fillRect/>
          </a:stretch>
        </p:blipFill>
        <p:spPr>
          <a:xfrm>
            <a:off x="3326687" y="2304353"/>
            <a:ext cx="2053603" cy="42958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תמונה 11">
            <a:extLst>
              <a:ext uri="{FF2B5EF4-FFF2-40B4-BE49-F238E27FC236}">
                <a16:creationId xmlns:a16="http://schemas.microsoft.com/office/drawing/2014/main" id="{2B46FC94-0CE4-4C6B-93AE-A457CAEA51A9}"/>
              </a:ext>
            </a:extLst>
          </p:cNvPr>
          <p:cNvPicPr>
            <a:picLocks noChangeAspect="1"/>
          </p:cNvPicPr>
          <p:nvPr/>
        </p:nvPicPr>
        <p:blipFill>
          <a:blip r:embed="rId7"/>
          <a:stretch>
            <a:fillRect/>
          </a:stretch>
        </p:blipFill>
        <p:spPr>
          <a:xfrm>
            <a:off x="5720716" y="263836"/>
            <a:ext cx="1880029" cy="3904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תיבת טקסט 15">
            <a:extLst>
              <a:ext uri="{FF2B5EF4-FFF2-40B4-BE49-F238E27FC236}">
                <a16:creationId xmlns:a16="http://schemas.microsoft.com/office/drawing/2014/main" id="{2EA5243C-DC32-4E3A-848F-8E21848766CB}"/>
              </a:ext>
            </a:extLst>
          </p:cNvPr>
          <p:cNvSpPr txBox="1"/>
          <p:nvPr/>
        </p:nvSpPr>
        <p:spPr>
          <a:xfrm>
            <a:off x="9728939" y="4970419"/>
            <a:ext cx="2434167" cy="923330"/>
          </a:xfrm>
          <a:prstGeom prst="rect">
            <a:avLst/>
          </a:prstGeom>
          <a:noFill/>
        </p:spPr>
        <p:txBody>
          <a:bodyPr wrap="square" rtlCol="1">
            <a:spAutoFit/>
          </a:bodyPr>
          <a:lstStyle/>
          <a:p>
            <a:pPr algn="r"/>
            <a:r>
              <a:rPr lang="he-IL" dirty="0">
                <a:solidFill>
                  <a:schemeClr val="bg1">
                    <a:lumMod val="85000"/>
                    <a:lumOff val="15000"/>
                  </a:schemeClr>
                </a:solidFill>
              </a:rPr>
              <a:t>בעת לחיצה על הכפתור "נהג" נפתח בפני המשתמש המסך הבא:</a:t>
            </a:r>
          </a:p>
        </p:txBody>
      </p:sp>
      <p:cxnSp>
        <p:nvCxnSpPr>
          <p:cNvPr id="18" name="מחבר חץ ישר 17">
            <a:extLst>
              <a:ext uri="{FF2B5EF4-FFF2-40B4-BE49-F238E27FC236}">
                <a16:creationId xmlns:a16="http://schemas.microsoft.com/office/drawing/2014/main" id="{F8E76E16-BA29-4E04-8BA9-04DEAFA0DCEE}"/>
              </a:ext>
            </a:extLst>
          </p:cNvPr>
          <p:cNvCxnSpPr>
            <a:cxnSpLocks/>
          </p:cNvCxnSpPr>
          <p:nvPr/>
        </p:nvCxnSpPr>
        <p:spPr>
          <a:xfrm flipH="1" flipV="1">
            <a:off x="7823690" y="1281939"/>
            <a:ext cx="858430" cy="850228"/>
          </a:xfrm>
          <a:prstGeom prst="straightConnector1">
            <a:avLst/>
          </a:prstGeom>
          <a:ln w="57150">
            <a:solidFill>
              <a:schemeClr val="bg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B267F03A-1F03-4D9E-A4B1-84F12AAEDA4C}"/>
              </a:ext>
            </a:extLst>
          </p:cNvPr>
          <p:cNvCxnSpPr>
            <a:cxnSpLocks/>
          </p:cNvCxnSpPr>
          <p:nvPr/>
        </p:nvCxnSpPr>
        <p:spPr>
          <a:xfrm flipH="1">
            <a:off x="5644555" y="4970419"/>
            <a:ext cx="2050487" cy="0"/>
          </a:xfrm>
          <a:prstGeom prst="straightConnector1">
            <a:avLst/>
          </a:prstGeom>
          <a:ln w="57150">
            <a:solidFill>
              <a:schemeClr val="bg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תיבת טקסט 20">
            <a:extLst>
              <a:ext uri="{FF2B5EF4-FFF2-40B4-BE49-F238E27FC236}">
                <a16:creationId xmlns:a16="http://schemas.microsoft.com/office/drawing/2014/main" id="{A70E0A1A-21BE-47BB-8DCA-F74CC3D93CB7}"/>
              </a:ext>
            </a:extLst>
          </p:cNvPr>
          <p:cNvSpPr txBox="1"/>
          <p:nvPr/>
        </p:nvSpPr>
        <p:spPr>
          <a:xfrm>
            <a:off x="3168949" y="1281939"/>
            <a:ext cx="2255251" cy="923330"/>
          </a:xfrm>
          <a:prstGeom prst="rect">
            <a:avLst/>
          </a:prstGeom>
          <a:noFill/>
        </p:spPr>
        <p:txBody>
          <a:bodyPr wrap="square" rtlCol="1">
            <a:spAutoFit/>
          </a:bodyPr>
          <a:lstStyle/>
          <a:p>
            <a:pPr algn="ctr"/>
            <a:r>
              <a:rPr lang="he-IL" dirty="0">
                <a:solidFill>
                  <a:schemeClr val="bg1">
                    <a:lumMod val="85000"/>
                    <a:lumOff val="15000"/>
                  </a:schemeClr>
                </a:solidFill>
              </a:rPr>
              <a:t>חלון זה מאפשר לנהג לצפות בכל  פרטי הטרמפים שכבר פרסם.</a:t>
            </a:r>
          </a:p>
        </p:txBody>
      </p:sp>
      <p:pic>
        <p:nvPicPr>
          <p:cNvPr id="25" name="Android Emulator - Pixel_3_XL_API_30_5554 2021-12-31 11-42-03">
            <a:hlinkClick r:id="" action="ppaction://media"/>
            <a:extLst>
              <a:ext uri="{FF2B5EF4-FFF2-40B4-BE49-F238E27FC236}">
                <a16:creationId xmlns:a16="http://schemas.microsoft.com/office/drawing/2014/main" id="{7A255E7D-6C07-4575-A73C-475DB4EAB02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1144" y="263836"/>
            <a:ext cx="2403500" cy="4641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תמונה 15">
            <a:extLst>
              <a:ext uri="{FF2B5EF4-FFF2-40B4-BE49-F238E27FC236}">
                <a16:creationId xmlns:a16="http://schemas.microsoft.com/office/drawing/2014/main" id="{9B29878A-70F4-4EC4-A8BC-20EB85F163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spTree>
    <p:extLst>
      <p:ext uri="{BB962C8B-B14F-4D97-AF65-F5344CB8AC3E}">
        <p14:creationId xmlns:p14="http://schemas.microsoft.com/office/powerpoint/2010/main" val="350490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5"/>
                                        </p:tgtEl>
                                      </p:cBhvr>
                                    </p:cmd>
                                  </p:childTnLst>
                                </p:cTn>
                              </p:par>
                            </p:childTnLst>
                          </p:cTn>
                        </p:par>
                      </p:childTnLst>
                    </p:cTn>
                  </p:par>
                </p:childTnLst>
              </p:cTn>
              <p:nextCondLst>
                <p:cond evt="onClick" delay="0">
                  <p:tgtEl>
                    <p:spTgt spid="25"/>
                  </p:tgtEl>
                </p:cond>
              </p:nextCondLst>
            </p:seq>
            <p:video>
              <p:cMediaNode vol="80000">
                <p:cTn id="28" fill="hold" display="0">
                  <p:stCondLst>
                    <p:cond delay="indefinite"/>
                  </p:stCondLst>
                </p:cTn>
                <p:tgtEl>
                  <p:spTgt spid="2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schemeClr>
            </a:gs>
            <a:gs pos="80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BB136BEE-11F7-4EB1-8109-BFF998D069F3}"/>
              </a:ext>
            </a:extLst>
          </p:cNvPr>
          <p:cNvSpPr txBox="1"/>
          <p:nvPr/>
        </p:nvSpPr>
        <p:spPr>
          <a:xfrm>
            <a:off x="-143945" y="173521"/>
            <a:ext cx="7783032" cy="461665"/>
          </a:xfrm>
          <a:prstGeom prst="rect">
            <a:avLst/>
          </a:prstGeom>
          <a:noFill/>
        </p:spPr>
        <p:txBody>
          <a:bodyPr wrap="square" rtlCol="1">
            <a:spAutoFit/>
          </a:bodyPr>
          <a:lstStyle/>
          <a:p>
            <a:pPr algn="r"/>
            <a:r>
              <a:rPr lang="he-IL" sz="2400" b="1" dirty="0">
                <a:solidFill>
                  <a:schemeClr val="bg1">
                    <a:lumMod val="85000"/>
                    <a:lumOff val="15000"/>
                  </a:schemeClr>
                </a:solidFill>
              </a:rPr>
              <a:t>דרישות הפרויקט:</a:t>
            </a:r>
          </a:p>
        </p:txBody>
      </p:sp>
      <p:sp>
        <p:nvSpPr>
          <p:cNvPr id="9" name="תיבת טקסט 8">
            <a:extLst>
              <a:ext uri="{FF2B5EF4-FFF2-40B4-BE49-F238E27FC236}">
                <a16:creationId xmlns:a16="http://schemas.microsoft.com/office/drawing/2014/main" id="{469A1DF1-5424-454E-9794-3988BEEAA6F8}"/>
              </a:ext>
            </a:extLst>
          </p:cNvPr>
          <p:cNvSpPr txBox="1"/>
          <p:nvPr/>
        </p:nvSpPr>
        <p:spPr>
          <a:xfrm>
            <a:off x="7715287" y="488772"/>
            <a:ext cx="2498651" cy="1477328"/>
          </a:xfrm>
          <a:prstGeom prst="rect">
            <a:avLst/>
          </a:prstGeom>
          <a:noFill/>
        </p:spPr>
        <p:txBody>
          <a:bodyPr wrap="square" rtlCol="1">
            <a:spAutoFit/>
          </a:bodyPr>
          <a:lstStyle/>
          <a:p>
            <a:pPr algn="ctr" rtl="1"/>
            <a:r>
              <a:rPr lang="he-IL" b="1" dirty="0">
                <a:solidFill>
                  <a:schemeClr val="bg1">
                    <a:lumMod val="85000"/>
                    <a:lumOff val="15000"/>
                  </a:schemeClr>
                </a:solidFill>
              </a:rPr>
              <a:t>מסך דיאלוג:</a:t>
            </a:r>
          </a:p>
          <a:p>
            <a:pPr algn="r" rtl="1"/>
            <a:r>
              <a:rPr lang="he-IL" dirty="0">
                <a:solidFill>
                  <a:schemeClr val="bg1">
                    <a:lumMod val="85000"/>
                    <a:lumOff val="15000"/>
                  </a:schemeClr>
                </a:solidFill>
              </a:rPr>
              <a:t>בזמן יצירת טרמפ חדש, נפתחים שני מסכי דיאלוג, אחד לבחירת התאריך והשני לבחירת השעה</a:t>
            </a:r>
          </a:p>
        </p:txBody>
      </p:sp>
      <p:pic>
        <p:nvPicPr>
          <p:cNvPr id="13" name="תמונה 12">
            <a:extLst>
              <a:ext uri="{FF2B5EF4-FFF2-40B4-BE49-F238E27FC236}">
                <a16:creationId xmlns:a16="http://schemas.microsoft.com/office/drawing/2014/main" id="{B1D64BE4-354C-41FD-8179-C01107F86DC0}"/>
              </a:ext>
            </a:extLst>
          </p:cNvPr>
          <p:cNvPicPr>
            <a:picLocks noChangeAspect="1"/>
          </p:cNvPicPr>
          <p:nvPr/>
        </p:nvPicPr>
        <p:blipFill>
          <a:blip r:embed="rId2"/>
          <a:stretch>
            <a:fillRect/>
          </a:stretch>
        </p:blipFill>
        <p:spPr>
          <a:xfrm>
            <a:off x="9279059" y="2339021"/>
            <a:ext cx="1717358" cy="3574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תמונה 14">
            <a:extLst>
              <a:ext uri="{FF2B5EF4-FFF2-40B4-BE49-F238E27FC236}">
                <a16:creationId xmlns:a16="http://schemas.microsoft.com/office/drawing/2014/main" id="{BA038DA4-81DF-4133-8391-C5CADEC9528D}"/>
              </a:ext>
            </a:extLst>
          </p:cNvPr>
          <p:cNvPicPr>
            <a:picLocks noChangeAspect="1"/>
          </p:cNvPicPr>
          <p:nvPr/>
        </p:nvPicPr>
        <p:blipFill>
          <a:blip r:embed="rId3"/>
          <a:stretch>
            <a:fillRect/>
          </a:stretch>
        </p:blipFill>
        <p:spPr>
          <a:xfrm>
            <a:off x="6993051" y="2993657"/>
            <a:ext cx="1717358" cy="3475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תיבת טקסט 15">
            <a:extLst>
              <a:ext uri="{FF2B5EF4-FFF2-40B4-BE49-F238E27FC236}">
                <a16:creationId xmlns:a16="http://schemas.microsoft.com/office/drawing/2014/main" id="{09ACB015-963E-4F20-8EAD-660EEDD45E18}"/>
              </a:ext>
            </a:extLst>
          </p:cNvPr>
          <p:cNvSpPr txBox="1"/>
          <p:nvPr/>
        </p:nvSpPr>
        <p:spPr>
          <a:xfrm>
            <a:off x="1848169" y="488772"/>
            <a:ext cx="2785730" cy="2031325"/>
          </a:xfrm>
          <a:prstGeom prst="rect">
            <a:avLst/>
          </a:prstGeom>
          <a:noFill/>
        </p:spPr>
        <p:txBody>
          <a:bodyPr wrap="square" rtlCol="1">
            <a:spAutoFit/>
          </a:bodyPr>
          <a:lstStyle/>
          <a:p>
            <a:pPr algn="ctr"/>
            <a:r>
              <a:rPr lang="he-IL" b="1" i="0" dirty="0" err="1">
                <a:solidFill>
                  <a:schemeClr val="bg1">
                    <a:lumMod val="85000"/>
                    <a:lumOff val="15000"/>
                  </a:schemeClr>
                </a:solidFill>
                <a:effectLst/>
                <a:latin typeface="Arial" panose="020B0604020202020204" pitchFamily="34" charset="0"/>
              </a:rPr>
              <a:t>נוטיפיקציות</a:t>
            </a:r>
            <a:r>
              <a:rPr lang="he-IL" b="1" i="0" dirty="0">
                <a:solidFill>
                  <a:schemeClr val="bg1">
                    <a:lumMod val="85000"/>
                    <a:lumOff val="15000"/>
                  </a:schemeClr>
                </a:solidFill>
                <a:effectLst/>
                <a:latin typeface="Arial" panose="020B0604020202020204" pitchFamily="34" charset="0"/>
              </a:rPr>
              <a:t>:</a:t>
            </a:r>
            <a:endParaRPr lang="he-IL" b="1" dirty="0">
              <a:solidFill>
                <a:schemeClr val="bg1">
                  <a:lumMod val="85000"/>
                  <a:lumOff val="15000"/>
                </a:schemeClr>
              </a:solidFill>
              <a:latin typeface="Arial" panose="020B0604020202020204" pitchFamily="34" charset="0"/>
            </a:endParaRPr>
          </a:p>
          <a:p>
            <a:pPr algn="r"/>
            <a:r>
              <a:rPr lang="he-IL" dirty="0">
                <a:solidFill>
                  <a:schemeClr val="bg1">
                    <a:lumMod val="85000"/>
                    <a:lumOff val="15000"/>
                  </a:schemeClr>
                </a:solidFill>
                <a:latin typeface="Arial" panose="020B0604020202020204" pitchFamily="34" charset="0"/>
              </a:rPr>
              <a:t>בעת יצירת טרמפ, מקבל הנהג התראה למכשיר הטלפון על כך שהתהליך בוצע בהצלחה.</a:t>
            </a:r>
          </a:p>
          <a:p>
            <a:pPr algn="r"/>
            <a:r>
              <a:rPr lang="he-IL" dirty="0">
                <a:solidFill>
                  <a:schemeClr val="bg1">
                    <a:lumMod val="85000"/>
                    <a:lumOff val="15000"/>
                  </a:schemeClr>
                </a:solidFill>
                <a:latin typeface="Arial" panose="020B0604020202020204" pitchFamily="34" charset="0"/>
              </a:rPr>
              <a:t>כך גם כאשר נוסע מצטרף לטרמפ חדש.</a:t>
            </a:r>
            <a:endParaRPr lang="he-IL" dirty="0">
              <a:solidFill>
                <a:schemeClr val="bg1">
                  <a:lumMod val="85000"/>
                  <a:lumOff val="15000"/>
                </a:schemeClr>
              </a:solidFill>
            </a:endParaRPr>
          </a:p>
        </p:txBody>
      </p:sp>
      <p:pic>
        <p:nvPicPr>
          <p:cNvPr id="18" name="תמונה 17">
            <a:extLst>
              <a:ext uri="{FF2B5EF4-FFF2-40B4-BE49-F238E27FC236}">
                <a16:creationId xmlns:a16="http://schemas.microsoft.com/office/drawing/2014/main" id="{DA469475-E932-4D6E-948C-3A50F48CE8DD}"/>
              </a:ext>
            </a:extLst>
          </p:cNvPr>
          <p:cNvPicPr>
            <a:picLocks noChangeAspect="1"/>
          </p:cNvPicPr>
          <p:nvPr/>
        </p:nvPicPr>
        <p:blipFill>
          <a:blip r:embed="rId4"/>
          <a:stretch>
            <a:fillRect/>
          </a:stretch>
        </p:blipFill>
        <p:spPr>
          <a:xfrm>
            <a:off x="749580" y="2305835"/>
            <a:ext cx="1784585" cy="37273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תמונה 19">
            <a:extLst>
              <a:ext uri="{FF2B5EF4-FFF2-40B4-BE49-F238E27FC236}">
                <a16:creationId xmlns:a16="http://schemas.microsoft.com/office/drawing/2014/main" id="{CC588622-F44A-475E-A8CD-B3CBE63B37D3}"/>
              </a:ext>
            </a:extLst>
          </p:cNvPr>
          <p:cNvPicPr>
            <a:picLocks noChangeAspect="1"/>
          </p:cNvPicPr>
          <p:nvPr/>
        </p:nvPicPr>
        <p:blipFill>
          <a:blip r:embed="rId5"/>
          <a:stretch>
            <a:fillRect/>
          </a:stretch>
        </p:blipFill>
        <p:spPr>
          <a:xfrm>
            <a:off x="3111437" y="2870929"/>
            <a:ext cx="1784585" cy="36756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תמונה 15">
            <a:extLst>
              <a:ext uri="{FF2B5EF4-FFF2-40B4-BE49-F238E27FC236}">
                <a16:creationId xmlns:a16="http://schemas.microsoft.com/office/drawing/2014/main" id="{5C72E23F-A5EE-44B0-A45F-3E441A05D6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spTree>
    <p:extLst>
      <p:ext uri="{BB962C8B-B14F-4D97-AF65-F5344CB8AC3E}">
        <p14:creationId xmlns:p14="http://schemas.microsoft.com/office/powerpoint/2010/main" val="215988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0"/>
                                        </p:tgtEl>
                                        <p:attrNameLst>
                                          <p:attrName>r</p:attrName>
                                        </p:attrNameLst>
                                      </p:cBhvr>
                                    </p:animRot>
                                    <p:animRot by="-240000">
                                      <p:cBhvr>
                                        <p:cTn id="15" dur="200" fill="hold">
                                          <p:stCondLst>
                                            <p:cond delay="200"/>
                                          </p:stCondLst>
                                        </p:cTn>
                                        <p:tgtEl>
                                          <p:spTgt spid="20"/>
                                        </p:tgtEl>
                                        <p:attrNameLst>
                                          <p:attrName>r</p:attrName>
                                        </p:attrNameLst>
                                      </p:cBhvr>
                                    </p:animRot>
                                    <p:animRot by="240000">
                                      <p:cBhvr>
                                        <p:cTn id="16" dur="200" fill="hold">
                                          <p:stCondLst>
                                            <p:cond delay="400"/>
                                          </p:stCondLst>
                                        </p:cTn>
                                        <p:tgtEl>
                                          <p:spTgt spid="20"/>
                                        </p:tgtEl>
                                        <p:attrNameLst>
                                          <p:attrName>r</p:attrName>
                                        </p:attrNameLst>
                                      </p:cBhvr>
                                    </p:animRot>
                                    <p:animRot by="-240000">
                                      <p:cBhvr>
                                        <p:cTn id="17" dur="200" fill="hold">
                                          <p:stCondLst>
                                            <p:cond delay="600"/>
                                          </p:stCondLst>
                                        </p:cTn>
                                        <p:tgtEl>
                                          <p:spTgt spid="20"/>
                                        </p:tgtEl>
                                        <p:attrNameLst>
                                          <p:attrName>r</p:attrName>
                                        </p:attrNameLst>
                                      </p:cBhvr>
                                    </p:animRot>
                                    <p:animRot by="120000">
                                      <p:cBhvr>
                                        <p:cTn id="18"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schemeClr>
            </a:gs>
            <a:gs pos="80000">
              <a:schemeClr val="tx1">
                <a:lumMod val="75000"/>
              </a:schemeClr>
            </a:gs>
            <a:gs pos="100000">
              <a:schemeClr val="accent5">
                <a:lumMod val="40000"/>
                <a:lumOff val="60000"/>
              </a:schemeClr>
            </a:gs>
          </a:gsLst>
          <a:lin ang="5400000" scaled="0"/>
        </a:gradFill>
        <a:effectLst/>
      </p:bgPr>
    </p:bg>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FAC3B52B-A1A5-4271-8A0B-F55E197E9578}"/>
              </a:ext>
            </a:extLst>
          </p:cNvPr>
          <p:cNvSpPr txBox="1"/>
          <p:nvPr/>
        </p:nvSpPr>
        <p:spPr>
          <a:xfrm>
            <a:off x="8869732" y="467832"/>
            <a:ext cx="2785730" cy="2308324"/>
          </a:xfrm>
          <a:prstGeom prst="rect">
            <a:avLst/>
          </a:prstGeom>
          <a:noFill/>
        </p:spPr>
        <p:txBody>
          <a:bodyPr wrap="square" rtlCol="1">
            <a:spAutoFit/>
          </a:bodyPr>
          <a:lstStyle/>
          <a:p>
            <a:pPr algn="ctr"/>
            <a:r>
              <a:rPr lang="he-IL" b="1" dirty="0">
                <a:solidFill>
                  <a:schemeClr val="bg1">
                    <a:lumMod val="85000"/>
                    <a:lumOff val="15000"/>
                  </a:schemeClr>
                </a:solidFill>
              </a:rPr>
              <a:t>מעבר לרכיב אחר בטלפון:</a:t>
            </a:r>
          </a:p>
          <a:p>
            <a:pPr algn="r"/>
            <a:endParaRPr lang="he-IL" b="1" dirty="0">
              <a:solidFill>
                <a:schemeClr val="bg1">
                  <a:lumMod val="85000"/>
                  <a:lumOff val="15000"/>
                </a:schemeClr>
              </a:solidFill>
            </a:endParaRPr>
          </a:p>
          <a:p>
            <a:pPr algn="r"/>
            <a:r>
              <a:rPr lang="he-IL" dirty="0">
                <a:solidFill>
                  <a:schemeClr val="bg1">
                    <a:lumMod val="85000"/>
                    <a:lumOff val="15000"/>
                  </a:schemeClr>
                </a:solidFill>
              </a:rPr>
              <a:t>כאשר נוסע רוצה להוסיף תמונת פרופיל, המערכת מובילה אותו לגלריה/למצלמה לבחירתו ומשם יוכל לבחור תמונת פרופיל מעודכנת לבחירתו</a:t>
            </a:r>
          </a:p>
        </p:txBody>
      </p:sp>
      <p:sp>
        <p:nvSpPr>
          <p:cNvPr id="4" name="תיבת טקסט 3">
            <a:extLst>
              <a:ext uri="{FF2B5EF4-FFF2-40B4-BE49-F238E27FC236}">
                <a16:creationId xmlns:a16="http://schemas.microsoft.com/office/drawing/2014/main" id="{5588AF45-8C99-4631-AF86-DC6726B0F42D}"/>
              </a:ext>
            </a:extLst>
          </p:cNvPr>
          <p:cNvSpPr txBox="1"/>
          <p:nvPr/>
        </p:nvSpPr>
        <p:spPr>
          <a:xfrm>
            <a:off x="3401773" y="467832"/>
            <a:ext cx="2785730" cy="2585323"/>
          </a:xfrm>
          <a:prstGeom prst="rect">
            <a:avLst/>
          </a:prstGeom>
          <a:noFill/>
        </p:spPr>
        <p:txBody>
          <a:bodyPr wrap="square" rtlCol="1">
            <a:spAutoFit/>
          </a:bodyPr>
          <a:lstStyle/>
          <a:p>
            <a:pPr algn="ctr"/>
            <a:r>
              <a:rPr lang="he-IL" b="1" dirty="0">
                <a:solidFill>
                  <a:schemeClr val="bg1">
                    <a:lumMod val="85000"/>
                    <a:lumOff val="15000"/>
                  </a:schemeClr>
                </a:solidFill>
              </a:rPr>
              <a:t>תפריט:</a:t>
            </a:r>
          </a:p>
          <a:p>
            <a:pPr algn="r"/>
            <a:endParaRPr lang="he-IL" b="1" dirty="0">
              <a:solidFill>
                <a:schemeClr val="bg1">
                  <a:lumMod val="85000"/>
                  <a:lumOff val="15000"/>
                </a:schemeClr>
              </a:solidFill>
            </a:endParaRPr>
          </a:p>
          <a:p>
            <a:pPr algn="r"/>
            <a:r>
              <a:rPr lang="he-IL" dirty="0">
                <a:solidFill>
                  <a:schemeClr val="bg1">
                    <a:lumMod val="85000"/>
                    <a:lumOff val="15000"/>
                  </a:schemeClr>
                </a:solidFill>
              </a:rPr>
              <a:t>בכל חלון באפליקציה מופיעה האפשרות ללחוץ על כפתור התפריט (שלוש נקודות בצד ימין למעלה).</a:t>
            </a:r>
          </a:p>
          <a:p>
            <a:pPr algn="r"/>
            <a:r>
              <a:rPr lang="he-IL" dirty="0">
                <a:solidFill>
                  <a:schemeClr val="bg1">
                    <a:lumMod val="85000"/>
                    <a:lumOff val="15000"/>
                  </a:schemeClr>
                </a:solidFill>
              </a:rPr>
              <a:t>בתפריט ניתן להתנתק מהחשבון, לערוך פרופיל ועוד</a:t>
            </a:r>
          </a:p>
          <a:p>
            <a:endParaRPr lang="he-IL" b="1" dirty="0"/>
          </a:p>
        </p:txBody>
      </p:sp>
      <p:pic>
        <p:nvPicPr>
          <p:cNvPr id="6" name="תמונה 5">
            <a:extLst>
              <a:ext uri="{FF2B5EF4-FFF2-40B4-BE49-F238E27FC236}">
                <a16:creationId xmlns:a16="http://schemas.microsoft.com/office/drawing/2014/main" id="{2B770D2E-043A-4464-86CA-13764B14E3EA}"/>
              </a:ext>
            </a:extLst>
          </p:cNvPr>
          <p:cNvPicPr>
            <a:picLocks noChangeAspect="1"/>
          </p:cNvPicPr>
          <p:nvPr/>
        </p:nvPicPr>
        <p:blipFill>
          <a:blip r:embed="rId4"/>
          <a:stretch>
            <a:fillRect/>
          </a:stretch>
        </p:blipFill>
        <p:spPr>
          <a:xfrm>
            <a:off x="719544" y="1250752"/>
            <a:ext cx="2394368" cy="48697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תמונה 15">
            <a:extLst>
              <a:ext uri="{FF2B5EF4-FFF2-40B4-BE49-F238E27FC236}">
                <a16:creationId xmlns:a16="http://schemas.microsoft.com/office/drawing/2014/main" id="{78162204-60E5-4BF6-B038-90DF2E913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470" y="5696392"/>
            <a:ext cx="1161608" cy="1161608"/>
          </a:xfrm>
          <a:prstGeom prst="rect">
            <a:avLst/>
          </a:prstGeom>
        </p:spPr>
      </p:pic>
      <p:pic>
        <p:nvPicPr>
          <p:cNvPr id="5" name="2פרופיל">
            <a:hlinkClick r:id="" action="ppaction://media"/>
            <a:extLst>
              <a:ext uri="{FF2B5EF4-FFF2-40B4-BE49-F238E27FC236}">
                <a16:creationId xmlns:a16="http://schemas.microsoft.com/office/drawing/2014/main" id="{DF752286-DE91-471A-A702-A4360B97A5B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57352" y="1268697"/>
            <a:ext cx="2512380" cy="48518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10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
  <TotalTime>411</TotalTime>
  <Words>804</Words>
  <Application>Microsoft Office PowerPoint</Application>
  <PresentationFormat>Widescreen</PresentationFormat>
  <Paragraphs>78</Paragraphs>
  <Slides>15</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shilo elimelech</dc:creator>
  <cp:lastModifiedBy>shilo elimelech</cp:lastModifiedBy>
  <cp:revision>6</cp:revision>
  <dcterms:created xsi:type="dcterms:W3CDTF">2022-01-01T16:34:39Z</dcterms:created>
  <dcterms:modified xsi:type="dcterms:W3CDTF">2022-01-01T23:48:29Z</dcterms:modified>
</cp:coreProperties>
</file>